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5"/>
  </p:notesMasterIdLst>
  <p:sldIdLst>
    <p:sldId id="256" r:id="rId2"/>
    <p:sldId id="258" r:id="rId3"/>
    <p:sldId id="261" r:id="rId4"/>
    <p:sldId id="259" r:id="rId5"/>
    <p:sldId id="301" r:id="rId6"/>
    <p:sldId id="260" r:id="rId7"/>
    <p:sldId id="277" r:id="rId8"/>
    <p:sldId id="302" r:id="rId9"/>
    <p:sldId id="267" r:id="rId10"/>
    <p:sldId id="303" r:id="rId11"/>
    <p:sldId id="304" r:id="rId12"/>
    <p:sldId id="305" r:id="rId13"/>
    <p:sldId id="306" r:id="rId14"/>
    <p:sldId id="307" r:id="rId15"/>
    <p:sldId id="308" r:id="rId16"/>
    <p:sldId id="274" r:id="rId17"/>
    <p:sldId id="309" r:id="rId18"/>
    <p:sldId id="310" r:id="rId19"/>
    <p:sldId id="311" r:id="rId20"/>
    <p:sldId id="312" r:id="rId21"/>
    <p:sldId id="278" r:id="rId22"/>
    <p:sldId id="262" r:id="rId23"/>
    <p:sldId id="281" r:id="rId24"/>
  </p:sldIdLst>
  <p:sldSz cx="9144000" cy="5143500" type="screen16x9"/>
  <p:notesSz cx="6858000" cy="9144000"/>
  <p:embeddedFontLst>
    <p:embeddedFont>
      <p:font typeface="Anaheim" panose="020B0604020202020204" charset="0"/>
      <p:regular r:id="rId26"/>
    </p:embeddedFont>
    <p:embeddedFont>
      <p:font typeface="Nunito Light" pitchFamily="2" charset="0"/>
      <p:regular r:id="rId27"/>
      <p:italic r:id="rId28"/>
    </p:embeddedFont>
    <p:embeddedFont>
      <p:font typeface="Overpass Mono" panose="020B0604020202020204" charset="0"/>
      <p:regular r:id="rId29"/>
      <p:bold r:id="rId30"/>
    </p:embeddedFont>
    <p:embeddedFont>
      <p:font typeface="Raleway SemiBold" pitchFamily="2" charset="0"/>
      <p:bold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22435E-D046-41AA-AD65-ADF23BB40F36}">
  <a:tblStyle styleId="{3222435E-D046-41AA-AD65-ADF23BB40F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B9857C0-589F-4281-9D7B-CD1C1259050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660"/>
  </p:normalViewPr>
  <p:slideViewPr>
    <p:cSldViewPr snapToGrid="0">
      <p:cViewPr varScale="1">
        <p:scale>
          <a:sx n="92" d="100"/>
          <a:sy n="92" d="100"/>
        </p:scale>
        <p:origin x="8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8588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964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991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305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652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365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b34d0e6d4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b34d0e6d4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b34d0e6d4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b34d0e6d4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805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b34d0e6d4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b34d0e6d4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498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b34d0e6d4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b34d0e6d4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761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257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de203a35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de203a35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d4cbd36da_4_3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d4cbd36da_4_3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8b3994a781_0_25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8b3994a781_0_25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632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d4cbd36da_4_3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d4cbd36da_4_3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b34d0e6d4_5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b34d0e6d4_5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348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algn="r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r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8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avLst/>
            <a:gdLst/>
            <a:ahLst/>
            <a:cxnLst/>
            <a:rect l="l" t="t" r="r" b="b"/>
            <a:pathLst>
              <a:path w="115539" h="37768" extrusionOk="0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avLst/>
            <a:gdLst/>
            <a:ahLst/>
            <a:cxnLst/>
            <a:rect l="l" t="t" r="r" b="b"/>
            <a:pathLst>
              <a:path w="115539" h="37767" extrusionOk="0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avLst/>
            <a:gdLst/>
            <a:ahLst/>
            <a:cxnLst/>
            <a:rect l="l" t="t" r="r" b="b"/>
            <a:pathLst>
              <a:path w="115539" h="11157" extrusionOk="0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avLst/>
            <a:gdLst/>
            <a:ahLst/>
            <a:cxnLst/>
            <a:rect l="l" t="t" r="r" b="b"/>
            <a:pathLst>
              <a:path w="13038" h="12027" extrusionOk="0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avLst/>
            <a:gdLst/>
            <a:ahLst/>
            <a:cxnLst/>
            <a:rect l="l" t="t" r="r" b="b"/>
            <a:pathLst>
              <a:path w="35172" h="12026" extrusionOk="0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subTitle" idx="2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3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dea principal">
  <p:cSld name="MAIN_POINT_1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avLst/>
            <a:gdLst/>
            <a:ahLst/>
            <a:cxnLst/>
            <a:rect l="l" t="t" r="r" b="b"/>
            <a:pathLst>
              <a:path w="18087" h="2763" extrusionOk="0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avLst/>
            <a:gdLst/>
            <a:ahLst/>
            <a:cxnLst/>
            <a:rect l="l" t="t" r="r" b="b"/>
            <a:pathLst>
              <a:path w="5846" h="9133" extrusionOk="0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avLst/>
            <a:gdLst/>
            <a:ahLst/>
            <a:cxnLst/>
            <a:rect l="l" t="t" r="r" b="b"/>
            <a:pathLst>
              <a:path w="5859" h="9133" extrusionOk="0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avLst/>
            <a:gdLst/>
            <a:ahLst/>
            <a:cxnLst/>
            <a:rect l="l" t="t" r="r" b="b"/>
            <a:pathLst>
              <a:path w="3894" h="10955" extrusionOk="0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avLst/>
            <a:gdLst/>
            <a:ahLst/>
            <a:cxnLst/>
            <a:rect l="l" t="t" r="r" b="b"/>
            <a:pathLst>
              <a:path w="18027" h="2764" extrusionOk="0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sz="1600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>
            <a:spLocks noGrp="1"/>
          </p:cNvSpPr>
          <p:nvPr>
            <p:ph type="body" idx="1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3" r:id="rId11"/>
    <p:sldLayoutId id="2147483665" r:id="rId12"/>
    <p:sldLayoutId id="214748366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Terry_Winogra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tringfixer.com/pt/Natural_language_understanding" TargetMode="External"/><Relationship Id="rId4" Type="http://schemas.openxmlformats.org/officeDocument/2006/relationships/hyperlink" Target="https://hci.stanford.edu/winograd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cheerful-woman-writing-documents_1372780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TERRY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WINOGRAD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</a:rPr>
              <a:t>Bernardo Resende Andrés</a:t>
            </a:r>
          </a:p>
          <a:p>
            <a:pPr marL="0" indent="0"/>
            <a:r>
              <a:rPr lang="en-US" dirty="0">
                <a:solidFill>
                  <a:schemeClr val="dk2"/>
                </a:solidFill>
              </a:rPr>
              <a:t>Rafael De Souza Damasceno</a:t>
            </a:r>
            <a:endParaRPr lang="en-US" sz="2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2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99D3674-23C9-4D7F-87FB-B16C714EC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890" y="46043"/>
            <a:ext cx="1206347" cy="12063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Lida com compreensão de leitura por máquina . A compreensão da linguagem natural é considerada um problema difícil de IA 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 que é linguagem compreensão de linguagem natural?</a:t>
            </a:r>
            <a:endParaRPr sz="2400" dirty="0"/>
          </a:p>
        </p:txBody>
      </p:sp>
      <p:sp>
        <p:nvSpPr>
          <p:cNvPr id="568" name="Google Shape;568;p41"/>
          <p:cNvSpPr/>
          <p:nvPr/>
        </p:nvSpPr>
        <p:spPr>
          <a:xfrm>
            <a:off x="4157785" y="3446211"/>
            <a:ext cx="44357" cy="5798"/>
          </a:xfrm>
          <a:custGeom>
            <a:avLst/>
            <a:gdLst/>
            <a:ahLst/>
            <a:cxnLst/>
            <a:rect l="l" t="t" r="r" b="b"/>
            <a:pathLst>
              <a:path w="3190" h="417" extrusionOk="0">
                <a:moveTo>
                  <a:pt x="0" y="0"/>
                </a:moveTo>
                <a:lnTo>
                  <a:pt x="0" y="416"/>
                </a:lnTo>
                <a:lnTo>
                  <a:pt x="3189" y="416"/>
                </a:lnTo>
                <a:lnTo>
                  <a:pt x="3189" y="0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1"/>
          <p:cNvSpPr/>
          <p:nvPr/>
        </p:nvSpPr>
        <p:spPr>
          <a:xfrm>
            <a:off x="4157785" y="3461631"/>
            <a:ext cx="44357" cy="5159"/>
          </a:xfrm>
          <a:custGeom>
            <a:avLst/>
            <a:gdLst/>
            <a:ahLst/>
            <a:cxnLst/>
            <a:rect l="l" t="t" r="r" b="b"/>
            <a:pathLst>
              <a:path w="3190" h="371" extrusionOk="0">
                <a:moveTo>
                  <a:pt x="0" y="1"/>
                </a:moveTo>
                <a:lnTo>
                  <a:pt x="0" y="370"/>
                </a:lnTo>
                <a:lnTo>
                  <a:pt x="3189" y="370"/>
                </a:lnTo>
                <a:lnTo>
                  <a:pt x="3189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1"/>
          <p:cNvSpPr/>
          <p:nvPr/>
        </p:nvSpPr>
        <p:spPr>
          <a:xfrm>
            <a:off x="4157785" y="3479624"/>
            <a:ext cx="25710" cy="5159"/>
          </a:xfrm>
          <a:custGeom>
            <a:avLst/>
            <a:gdLst/>
            <a:ahLst/>
            <a:cxnLst/>
            <a:rect l="l" t="t" r="r" b="b"/>
            <a:pathLst>
              <a:path w="1849" h="371" extrusionOk="0">
                <a:moveTo>
                  <a:pt x="0" y="1"/>
                </a:moveTo>
                <a:lnTo>
                  <a:pt x="0" y="371"/>
                </a:lnTo>
                <a:lnTo>
                  <a:pt x="1849" y="371"/>
                </a:lnTo>
                <a:lnTo>
                  <a:pt x="1849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1"/>
          <p:cNvSpPr/>
          <p:nvPr/>
        </p:nvSpPr>
        <p:spPr>
          <a:xfrm>
            <a:off x="4191198" y="3479624"/>
            <a:ext cx="39852" cy="5159"/>
          </a:xfrm>
          <a:custGeom>
            <a:avLst/>
            <a:gdLst/>
            <a:ahLst/>
            <a:cxnLst/>
            <a:rect l="l" t="t" r="r" b="b"/>
            <a:pathLst>
              <a:path w="2866" h="371" extrusionOk="0">
                <a:moveTo>
                  <a:pt x="0" y="1"/>
                </a:moveTo>
                <a:lnTo>
                  <a:pt x="0" y="371"/>
                </a:lnTo>
                <a:lnTo>
                  <a:pt x="2866" y="371"/>
                </a:lnTo>
                <a:lnTo>
                  <a:pt x="2866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1"/>
          <p:cNvSpPr/>
          <p:nvPr/>
        </p:nvSpPr>
        <p:spPr>
          <a:xfrm>
            <a:off x="4207912" y="3462271"/>
            <a:ext cx="5784" cy="39866"/>
          </a:xfrm>
          <a:custGeom>
            <a:avLst/>
            <a:gdLst/>
            <a:ahLst/>
            <a:cxnLst/>
            <a:rect l="l" t="t" r="r" b="b"/>
            <a:pathLst>
              <a:path w="416" h="2867" extrusionOk="0">
                <a:moveTo>
                  <a:pt x="0" y="1"/>
                </a:moveTo>
                <a:lnTo>
                  <a:pt x="0" y="2866"/>
                </a:lnTo>
                <a:lnTo>
                  <a:pt x="416" y="2866"/>
                </a:lnTo>
                <a:lnTo>
                  <a:pt x="416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1"/>
          <p:cNvSpPr/>
          <p:nvPr/>
        </p:nvSpPr>
        <p:spPr>
          <a:xfrm>
            <a:off x="4446967" y="3465497"/>
            <a:ext cx="18007" cy="17353"/>
          </a:xfrm>
          <a:custGeom>
            <a:avLst/>
            <a:gdLst/>
            <a:ahLst/>
            <a:cxnLst/>
            <a:rect l="l" t="t" r="r" b="b"/>
            <a:pathLst>
              <a:path w="1295" h="1248" extrusionOk="0">
                <a:moveTo>
                  <a:pt x="648" y="0"/>
                </a:moveTo>
                <a:cubicBezTo>
                  <a:pt x="324" y="0"/>
                  <a:pt x="1" y="277"/>
                  <a:pt x="1" y="601"/>
                </a:cubicBezTo>
                <a:cubicBezTo>
                  <a:pt x="1" y="971"/>
                  <a:pt x="324" y="1248"/>
                  <a:pt x="648" y="1248"/>
                </a:cubicBezTo>
                <a:cubicBezTo>
                  <a:pt x="1018" y="1248"/>
                  <a:pt x="1295" y="971"/>
                  <a:pt x="1295" y="601"/>
                </a:cubicBezTo>
                <a:cubicBezTo>
                  <a:pt x="1295" y="277"/>
                  <a:pt x="1018" y="0"/>
                  <a:pt x="648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1"/>
          <p:cNvSpPr/>
          <p:nvPr/>
        </p:nvSpPr>
        <p:spPr>
          <a:xfrm>
            <a:off x="4477822" y="3465497"/>
            <a:ext cx="18007" cy="17353"/>
          </a:xfrm>
          <a:custGeom>
            <a:avLst/>
            <a:gdLst/>
            <a:ahLst/>
            <a:cxnLst/>
            <a:rect l="l" t="t" r="r" b="b"/>
            <a:pathLst>
              <a:path w="1295" h="1248" extrusionOk="0">
                <a:moveTo>
                  <a:pt x="647" y="0"/>
                </a:moveTo>
                <a:cubicBezTo>
                  <a:pt x="324" y="0"/>
                  <a:pt x="0" y="277"/>
                  <a:pt x="0" y="601"/>
                </a:cubicBezTo>
                <a:cubicBezTo>
                  <a:pt x="0" y="971"/>
                  <a:pt x="324" y="1248"/>
                  <a:pt x="647" y="1248"/>
                </a:cubicBezTo>
                <a:cubicBezTo>
                  <a:pt x="1017" y="1248"/>
                  <a:pt x="1294" y="971"/>
                  <a:pt x="1294" y="601"/>
                </a:cubicBezTo>
                <a:cubicBezTo>
                  <a:pt x="1294" y="277"/>
                  <a:pt x="1017" y="0"/>
                  <a:pt x="647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1"/>
          <p:cNvSpPr/>
          <p:nvPr/>
        </p:nvSpPr>
        <p:spPr>
          <a:xfrm>
            <a:off x="4508663" y="3465497"/>
            <a:ext cx="18007" cy="17353"/>
          </a:xfrm>
          <a:custGeom>
            <a:avLst/>
            <a:gdLst/>
            <a:ahLst/>
            <a:cxnLst/>
            <a:rect l="l" t="t" r="r" b="b"/>
            <a:pathLst>
              <a:path w="1295" h="1248" extrusionOk="0">
                <a:moveTo>
                  <a:pt x="648" y="0"/>
                </a:moveTo>
                <a:cubicBezTo>
                  <a:pt x="278" y="0"/>
                  <a:pt x="1" y="277"/>
                  <a:pt x="1" y="601"/>
                </a:cubicBezTo>
                <a:cubicBezTo>
                  <a:pt x="1" y="971"/>
                  <a:pt x="278" y="1248"/>
                  <a:pt x="648" y="1248"/>
                </a:cubicBezTo>
                <a:cubicBezTo>
                  <a:pt x="1018" y="1248"/>
                  <a:pt x="1295" y="971"/>
                  <a:pt x="1295" y="601"/>
                </a:cubicBezTo>
                <a:cubicBezTo>
                  <a:pt x="1295" y="277"/>
                  <a:pt x="1018" y="0"/>
                  <a:pt x="648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1"/>
          <p:cNvSpPr/>
          <p:nvPr/>
        </p:nvSpPr>
        <p:spPr>
          <a:xfrm>
            <a:off x="1669429" y="3657650"/>
            <a:ext cx="2997348" cy="5145"/>
          </a:xfrm>
          <a:custGeom>
            <a:avLst/>
            <a:gdLst/>
            <a:ahLst/>
            <a:cxnLst/>
            <a:rect l="l" t="t" r="r" b="b"/>
            <a:pathLst>
              <a:path w="215559" h="370" extrusionOk="0">
                <a:moveTo>
                  <a:pt x="0" y="0"/>
                </a:moveTo>
                <a:lnTo>
                  <a:pt x="0" y="370"/>
                </a:lnTo>
                <a:lnTo>
                  <a:pt x="215558" y="370"/>
                </a:lnTo>
                <a:lnTo>
                  <a:pt x="2155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64DB9A-5582-4993-A6F9-C3622AB2B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85" y="1576182"/>
            <a:ext cx="4565247" cy="255438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F00BE70-7CD0-41D3-BEE1-87C7F3820EBF}"/>
              </a:ext>
            </a:extLst>
          </p:cNvPr>
          <p:cNvSpPr txBox="1"/>
          <p:nvPr/>
        </p:nvSpPr>
        <p:spPr>
          <a:xfrm>
            <a:off x="526685" y="4130566"/>
            <a:ext cx="613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Fonte: </a:t>
            </a:r>
            <a:r>
              <a:rPr lang="pt-BR" sz="800" dirty="0">
                <a:solidFill>
                  <a:schemeClr val="bg1"/>
                </a:solidFill>
              </a:rPr>
              <a:t>https://towardsdatascience.com/nlp-vs-nlu-vs-nlg-know-what-you-are-trying-to-achieve-nlp-engine-part-1-1487a2c8b696</a:t>
            </a:r>
          </a:p>
        </p:txBody>
      </p:sp>
    </p:spTree>
    <p:extLst>
      <p:ext uri="{BB962C8B-B14F-4D97-AF65-F5344CB8AC3E}">
        <p14:creationId xmlns:p14="http://schemas.microsoft.com/office/powerpoint/2010/main" val="3084221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843916" y="1697289"/>
            <a:ext cx="4957794" cy="2244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SHRDLU foi escrito na linguagem de programação Micro </a:t>
            </a:r>
            <a:r>
              <a:rPr lang="pt-BR" sz="2000" dirty="0" err="1"/>
              <a:t>Planner</a:t>
            </a:r>
            <a:r>
              <a:rPr lang="pt-BR" sz="2000" dirty="0"/>
              <a:t> e </a:t>
            </a:r>
            <a:r>
              <a:rPr lang="pt-BR" sz="2000" dirty="0" err="1"/>
              <a:t>Lisp</a:t>
            </a:r>
            <a:r>
              <a:rPr lang="pt-BR" sz="2000" dirty="0"/>
              <a:t> no computador DEC PDP-6 e um terminal gráfico DEC . Adições posteriores foram feitas nos laboratórios de computação gráfica da Universidade de Utah , adicionando uma renderização 3D completa do "mundo" de SHRDLU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 que é SHRDLU?</a:t>
            </a:r>
            <a:endParaRPr sz="2400" dirty="0"/>
          </a:p>
        </p:txBody>
      </p:sp>
      <p:sp>
        <p:nvSpPr>
          <p:cNvPr id="568" name="Google Shape;568;p41"/>
          <p:cNvSpPr/>
          <p:nvPr/>
        </p:nvSpPr>
        <p:spPr>
          <a:xfrm>
            <a:off x="4157785" y="3446211"/>
            <a:ext cx="44357" cy="5798"/>
          </a:xfrm>
          <a:custGeom>
            <a:avLst/>
            <a:gdLst/>
            <a:ahLst/>
            <a:cxnLst/>
            <a:rect l="l" t="t" r="r" b="b"/>
            <a:pathLst>
              <a:path w="3190" h="417" extrusionOk="0">
                <a:moveTo>
                  <a:pt x="0" y="0"/>
                </a:moveTo>
                <a:lnTo>
                  <a:pt x="0" y="416"/>
                </a:lnTo>
                <a:lnTo>
                  <a:pt x="3189" y="416"/>
                </a:lnTo>
                <a:lnTo>
                  <a:pt x="3189" y="0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1"/>
          <p:cNvSpPr/>
          <p:nvPr/>
        </p:nvSpPr>
        <p:spPr>
          <a:xfrm>
            <a:off x="4157785" y="3461631"/>
            <a:ext cx="44357" cy="5159"/>
          </a:xfrm>
          <a:custGeom>
            <a:avLst/>
            <a:gdLst/>
            <a:ahLst/>
            <a:cxnLst/>
            <a:rect l="l" t="t" r="r" b="b"/>
            <a:pathLst>
              <a:path w="3190" h="371" extrusionOk="0">
                <a:moveTo>
                  <a:pt x="0" y="1"/>
                </a:moveTo>
                <a:lnTo>
                  <a:pt x="0" y="370"/>
                </a:lnTo>
                <a:lnTo>
                  <a:pt x="3189" y="370"/>
                </a:lnTo>
                <a:lnTo>
                  <a:pt x="3189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1"/>
          <p:cNvSpPr/>
          <p:nvPr/>
        </p:nvSpPr>
        <p:spPr>
          <a:xfrm>
            <a:off x="4157785" y="3479624"/>
            <a:ext cx="25710" cy="5159"/>
          </a:xfrm>
          <a:custGeom>
            <a:avLst/>
            <a:gdLst/>
            <a:ahLst/>
            <a:cxnLst/>
            <a:rect l="l" t="t" r="r" b="b"/>
            <a:pathLst>
              <a:path w="1849" h="371" extrusionOk="0">
                <a:moveTo>
                  <a:pt x="0" y="1"/>
                </a:moveTo>
                <a:lnTo>
                  <a:pt x="0" y="371"/>
                </a:lnTo>
                <a:lnTo>
                  <a:pt x="1849" y="371"/>
                </a:lnTo>
                <a:lnTo>
                  <a:pt x="1849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1"/>
          <p:cNvSpPr/>
          <p:nvPr/>
        </p:nvSpPr>
        <p:spPr>
          <a:xfrm>
            <a:off x="4191198" y="3479624"/>
            <a:ext cx="39852" cy="5159"/>
          </a:xfrm>
          <a:custGeom>
            <a:avLst/>
            <a:gdLst/>
            <a:ahLst/>
            <a:cxnLst/>
            <a:rect l="l" t="t" r="r" b="b"/>
            <a:pathLst>
              <a:path w="2866" h="371" extrusionOk="0">
                <a:moveTo>
                  <a:pt x="0" y="1"/>
                </a:moveTo>
                <a:lnTo>
                  <a:pt x="0" y="371"/>
                </a:lnTo>
                <a:lnTo>
                  <a:pt x="2866" y="371"/>
                </a:lnTo>
                <a:lnTo>
                  <a:pt x="2866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1"/>
          <p:cNvSpPr/>
          <p:nvPr/>
        </p:nvSpPr>
        <p:spPr>
          <a:xfrm>
            <a:off x="4207912" y="3462271"/>
            <a:ext cx="5784" cy="39866"/>
          </a:xfrm>
          <a:custGeom>
            <a:avLst/>
            <a:gdLst/>
            <a:ahLst/>
            <a:cxnLst/>
            <a:rect l="l" t="t" r="r" b="b"/>
            <a:pathLst>
              <a:path w="416" h="2867" extrusionOk="0">
                <a:moveTo>
                  <a:pt x="0" y="1"/>
                </a:moveTo>
                <a:lnTo>
                  <a:pt x="0" y="2866"/>
                </a:lnTo>
                <a:lnTo>
                  <a:pt x="416" y="2866"/>
                </a:lnTo>
                <a:lnTo>
                  <a:pt x="416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1"/>
          <p:cNvSpPr/>
          <p:nvPr/>
        </p:nvSpPr>
        <p:spPr>
          <a:xfrm>
            <a:off x="4446967" y="3465497"/>
            <a:ext cx="18007" cy="17353"/>
          </a:xfrm>
          <a:custGeom>
            <a:avLst/>
            <a:gdLst/>
            <a:ahLst/>
            <a:cxnLst/>
            <a:rect l="l" t="t" r="r" b="b"/>
            <a:pathLst>
              <a:path w="1295" h="1248" extrusionOk="0">
                <a:moveTo>
                  <a:pt x="648" y="0"/>
                </a:moveTo>
                <a:cubicBezTo>
                  <a:pt x="324" y="0"/>
                  <a:pt x="1" y="277"/>
                  <a:pt x="1" y="601"/>
                </a:cubicBezTo>
                <a:cubicBezTo>
                  <a:pt x="1" y="971"/>
                  <a:pt x="324" y="1248"/>
                  <a:pt x="648" y="1248"/>
                </a:cubicBezTo>
                <a:cubicBezTo>
                  <a:pt x="1018" y="1248"/>
                  <a:pt x="1295" y="971"/>
                  <a:pt x="1295" y="601"/>
                </a:cubicBezTo>
                <a:cubicBezTo>
                  <a:pt x="1295" y="277"/>
                  <a:pt x="1018" y="0"/>
                  <a:pt x="648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1"/>
          <p:cNvSpPr/>
          <p:nvPr/>
        </p:nvSpPr>
        <p:spPr>
          <a:xfrm>
            <a:off x="4477822" y="3465497"/>
            <a:ext cx="18007" cy="17353"/>
          </a:xfrm>
          <a:custGeom>
            <a:avLst/>
            <a:gdLst/>
            <a:ahLst/>
            <a:cxnLst/>
            <a:rect l="l" t="t" r="r" b="b"/>
            <a:pathLst>
              <a:path w="1295" h="1248" extrusionOk="0">
                <a:moveTo>
                  <a:pt x="647" y="0"/>
                </a:moveTo>
                <a:cubicBezTo>
                  <a:pt x="324" y="0"/>
                  <a:pt x="0" y="277"/>
                  <a:pt x="0" y="601"/>
                </a:cubicBezTo>
                <a:cubicBezTo>
                  <a:pt x="0" y="971"/>
                  <a:pt x="324" y="1248"/>
                  <a:pt x="647" y="1248"/>
                </a:cubicBezTo>
                <a:cubicBezTo>
                  <a:pt x="1017" y="1248"/>
                  <a:pt x="1294" y="971"/>
                  <a:pt x="1294" y="601"/>
                </a:cubicBezTo>
                <a:cubicBezTo>
                  <a:pt x="1294" y="277"/>
                  <a:pt x="1017" y="0"/>
                  <a:pt x="647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1"/>
          <p:cNvSpPr/>
          <p:nvPr/>
        </p:nvSpPr>
        <p:spPr>
          <a:xfrm>
            <a:off x="4508663" y="3465497"/>
            <a:ext cx="18007" cy="17353"/>
          </a:xfrm>
          <a:custGeom>
            <a:avLst/>
            <a:gdLst/>
            <a:ahLst/>
            <a:cxnLst/>
            <a:rect l="l" t="t" r="r" b="b"/>
            <a:pathLst>
              <a:path w="1295" h="1248" extrusionOk="0">
                <a:moveTo>
                  <a:pt x="648" y="0"/>
                </a:moveTo>
                <a:cubicBezTo>
                  <a:pt x="278" y="0"/>
                  <a:pt x="1" y="277"/>
                  <a:pt x="1" y="601"/>
                </a:cubicBezTo>
                <a:cubicBezTo>
                  <a:pt x="1" y="971"/>
                  <a:pt x="278" y="1248"/>
                  <a:pt x="648" y="1248"/>
                </a:cubicBezTo>
                <a:cubicBezTo>
                  <a:pt x="1018" y="1248"/>
                  <a:pt x="1295" y="971"/>
                  <a:pt x="1295" y="601"/>
                </a:cubicBezTo>
                <a:cubicBezTo>
                  <a:pt x="1295" y="277"/>
                  <a:pt x="1018" y="0"/>
                  <a:pt x="648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1"/>
          <p:cNvSpPr/>
          <p:nvPr/>
        </p:nvSpPr>
        <p:spPr>
          <a:xfrm>
            <a:off x="1669429" y="3657650"/>
            <a:ext cx="2997348" cy="5145"/>
          </a:xfrm>
          <a:custGeom>
            <a:avLst/>
            <a:gdLst/>
            <a:ahLst/>
            <a:cxnLst/>
            <a:rect l="l" t="t" r="r" b="b"/>
            <a:pathLst>
              <a:path w="215559" h="370" extrusionOk="0">
                <a:moveTo>
                  <a:pt x="0" y="0"/>
                </a:moveTo>
                <a:lnTo>
                  <a:pt x="0" y="370"/>
                </a:lnTo>
                <a:lnTo>
                  <a:pt x="215558" y="370"/>
                </a:lnTo>
                <a:lnTo>
                  <a:pt x="2155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6319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843916" y="1697289"/>
            <a:ext cx="4957794" cy="2244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 que é SHRDLU?</a:t>
            </a:r>
            <a:endParaRPr sz="2400" dirty="0"/>
          </a:p>
        </p:txBody>
      </p:sp>
      <p:sp>
        <p:nvSpPr>
          <p:cNvPr id="568" name="Google Shape;568;p41"/>
          <p:cNvSpPr/>
          <p:nvPr/>
        </p:nvSpPr>
        <p:spPr>
          <a:xfrm>
            <a:off x="4157785" y="3446211"/>
            <a:ext cx="44357" cy="5798"/>
          </a:xfrm>
          <a:custGeom>
            <a:avLst/>
            <a:gdLst/>
            <a:ahLst/>
            <a:cxnLst/>
            <a:rect l="l" t="t" r="r" b="b"/>
            <a:pathLst>
              <a:path w="3190" h="417" extrusionOk="0">
                <a:moveTo>
                  <a:pt x="0" y="0"/>
                </a:moveTo>
                <a:lnTo>
                  <a:pt x="0" y="416"/>
                </a:lnTo>
                <a:lnTo>
                  <a:pt x="3189" y="416"/>
                </a:lnTo>
                <a:lnTo>
                  <a:pt x="3189" y="0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1"/>
          <p:cNvSpPr/>
          <p:nvPr/>
        </p:nvSpPr>
        <p:spPr>
          <a:xfrm>
            <a:off x="4157785" y="3461631"/>
            <a:ext cx="44357" cy="5159"/>
          </a:xfrm>
          <a:custGeom>
            <a:avLst/>
            <a:gdLst/>
            <a:ahLst/>
            <a:cxnLst/>
            <a:rect l="l" t="t" r="r" b="b"/>
            <a:pathLst>
              <a:path w="3190" h="371" extrusionOk="0">
                <a:moveTo>
                  <a:pt x="0" y="1"/>
                </a:moveTo>
                <a:lnTo>
                  <a:pt x="0" y="370"/>
                </a:lnTo>
                <a:lnTo>
                  <a:pt x="3189" y="370"/>
                </a:lnTo>
                <a:lnTo>
                  <a:pt x="3189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1"/>
          <p:cNvSpPr/>
          <p:nvPr/>
        </p:nvSpPr>
        <p:spPr>
          <a:xfrm>
            <a:off x="4157785" y="3479624"/>
            <a:ext cx="25710" cy="5159"/>
          </a:xfrm>
          <a:custGeom>
            <a:avLst/>
            <a:gdLst/>
            <a:ahLst/>
            <a:cxnLst/>
            <a:rect l="l" t="t" r="r" b="b"/>
            <a:pathLst>
              <a:path w="1849" h="371" extrusionOk="0">
                <a:moveTo>
                  <a:pt x="0" y="1"/>
                </a:moveTo>
                <a:lnTo>
                  <a:pt x="0" y="371"/>
                </a:lnTo>
                <a:lnTo>
                  <a:pt x="1849" y="371"/>
                </a:lnTo>
                <a:lnTo>
                  <a:pt x="1849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1"/>
          <p:cNvSpPr/>
          <p:nvPr/>
        </p:nvSpPr>
        <p:spPr>
          <a:xfrm>
            <a:off x="4191198" y="3479624"/>
            <a:ext cx="39852" cy="5159"/>
          </a:xfrm>
          <a:custGeom>
            <a:avLst/>
            <a:gdLst/>
            <a:ahLst/>
            <a:cxnLst/>
            <a:rect l="l" t="t" r="r" b="b"/>
            <a:pathLst>
              <a:path w="2866" h="371" extrusionOk="0">
                <a:moveTo>
                  <a:pt x="0" y="1"/>
                </a:moveTo>
                <a:lnTo>
                  <a:pt x="0" y="371"/>
                </a:lnTo>
                <a:lnTo>
                  <a:pt x="2866" y="371"/>
                </a:lnTo>
                <a:lnTo>
                  <a:pt x="2866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1"/>
          <p:cNvSpPr/>
          <p:nvPr/>
        </p:nvSpPr>
        <p:spPr>
          <a:xfrm>
            <a:off x="4207912" y="3462271"/>
            <a:ext cx="5784" cy="39866"/>
          </a:xfrm>
          <a:custGeom>
            <a:avLst/>
            <a:gdLst/>
            <a:ahLst/>
            <a:cxnLst/>
            <a:rect l="l" t="t" r="r" b="b"/>
            <a:pathLst>
              <a:path w="416" h="2867" extrusionOk="0">
                <a:moveTo>
                  <a:pt x="0" y="1"/>
                </a:moveTo>
                <a:lnTo>
                  <a:pt x="0" y="2866"/>
                </a:lnTo>
                <a:lnTo>
                  <a:pt x="416" y="2866"/>
                </a:lnTo>
                <a:lnTo>
                  <a:pt x="416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1"/>
          <p:cNvSpPr/>
          <p:nvPr/>
        </p:nvSpPr>
        <p:spPr>
          <a:xfrm>
            <a:off x="4446967" y="3465497"/>
            <a:ext cx="18007" cy="17353"/>
          </a:xfrm>
          <a:custGeom>
            <a:avLst/>
            <a:gdLst/>
            <a:ahLst/>
            <a:cxnLst/>
            <a:rect l="l" t="t" r="r" b="b"/>
            <a:pathLst>
              <a:path w="1295" h="1248" extrusionOk="0">
                <a:moveTo>
                  <a:pt x="648" y="0"/>
                </a:moveTo>
                <a:cubicBezTo>
                  <a:pt x="324" y="0"/>
                  <a:pt x="1" y="277"/>
                  <a:pt x="1" y="601"/>
                </a:cubicBezTo>
                <a:cubicBezTo>
                  <a:pt x="1" y="971"/>
                  <a:pt x="324" y="1248"/>
                  <a:pt x="648" y="1248"/>
                </a:cubicBezTo>
                <a:cubicBezTo>
                  <a:pt x="1018" y="1248"/>
                  <a:pt x="1295" y="971"/>
                  <a:pt x="1295" y="601"/>
                </a:cubicBezTo>
                <a:cubicBezTo>
                  <a:pt x="1295" y="277"/>
                  <a:pt x="1018" y="0"/>
                  <a:pt x="648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1"/>
          <p:cNvSpPr/>
          <p:nvPr/>
        </p:nvSpPr>
        <p:spPr>
          <a:xfrm>
            <a:off x="4477822" y="3465497"/>
            <a:ext cx="18007" cy="17353"/>
          </a:xfrm>
          <a:custGeom>
            <a:avLst/>
            <a:gdLst/>
            <a:ahLst/>
            <a:cxnLst/>
            <a:rect l="l" t="t" r="r" b="b"/>
            <a:pathLst>
              <a:path w="1295" h="1248" extrusionOk="0">
                <a:moveTo>
                  <a:pt x="647" y="0"/>
                </a:moveTo>
                <a:cubicBezTo>
                  <a:pt x="324" y="0"/>
                  <a:pt x="0" y="277"/>
                  <a:pt x="0" y="601"/>
                </a:cubicBezTo>
                <a:cubicBezTo>
                  <a:pt x="0" y="971"/>
                  <a:pt x="324" y="1248"/>
                  <a:pt x="647" y="1248"/>
                </a:cubicBezTo>
                <a:cubicBezTo>
                  <a:pt x="1017" y="1248"/>
                  <a:pt x="1294" y="971"/>
                  <a:pt x="1294" y="601"/>
                </a:cubicBezTo>
                <a:cubicBezTo>
                  <a:pt x="1294" y="277"/>
                  <a:pt x="1017" y="0"/>
                  <a:pt x="647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1"/>
          <p:cNvSpPr/>
          <p:nvPr/>
        </p:nvSpPr>
        <p:spPr>
          <a:xfrm>
            <a:off x="4508663" y="3465497"/>
            <a:ext cx="18007" cy="17353"/>
          </a:xfrm>
          <a:custGeom>
            <a:avLst/>
            <a:gdLst/>
            <a:ahLst/>
            <a:cxnLst/>
            <a:rect l="l" t="t" r="r" b="b"/>
            <a:pathLst>
              <a:path w="1295" h="1248" extrusionOk="0">
                <a:moveTo>
                  <a:pt x="648" y="0"/>
                </a:moveTo>
                <a:cubicBezTo>
                  <a:pt x="278" y="0"/>
                  <a:pt x="1" y="277"/>
                  <a:pt x="1" y="601"/>
                </a:cubicBezTo>
                <a:cubicBezTo>
                  <a:pt x="1" y="971"/>
                  <a:pt x="278" y="1248"/>
                  <a:pt x="648" y="1248"/>
                </a:cubicBezTo>
                <a:cubicBezTo>
                  <a:pt x="1018" y="1248"/>
                  <a:pt x="1295" y="971"/>
                  <a:pt x="1295" y="601"/>
                </a:cubicBezTo>
                <a:cubicBezTo>
                  <a:pt x="1295" y="277"/>
                  <a:pt x="1018" y="0"/>
                  <a:pt x="648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1"/>
          <p:cNvSpPr/>
          <p:nvPr/>
        </p:nvSpPr>
        <p:spPr>
          <a:xfrm>
            <a:off x="1669429" y="3657650"/>
            <a:ext cx="2997348" cy="5145"/>
          </a:xfrm>
          <a:custGeom>
            <a:avLst/>
            <a:gdLst/>
            <a:ahLst/>
            <a:cxnLst/>
            <a:rect l="l" t="t" r="r" b="b"/>
            <a:pathLst>
              <a:path w="215559" h="370" extrusionOk="0">
                <a:moveTo>
                  <a:pt x="0" y="0"/>
                </a:moveTo>
                <a:lnTo>
                  <a:pt x="0" y="370"/>
                </a:lnTo>
                <a:lnTo>
                  <a:pt x="215558" y="370"/>
                </a:lnTo>
                <a:lnTo>
                  <a:pt x="2155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C2459A9-5998-451E-85D7-3FE1D4C3F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92" y="1088690"/>
            <a:ext cx="5876925" cy="296611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224C572-3494-4552-AD19-D63AB12A04BA}"/>
              </a:ext>
            </a:extLst>
          </p:cNvPr>
          <p:cNvSpPr txBox="1"/>
          <p:nvPr/>
        </p:nvSpPr>
        <p:spPr>
          <a:xfrm>
            <a:off x="341851" y="4096892"/>
            <a:ext cx="6620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Fonte</a:t>
            </a:r>
            <a:r>
              <a:rPr lang="pt-BR" sz="1000" dirty="0">
                <a:solidFill>
                  <a:schemeClr val="bg1"/>
                </a:solidFill>
              </a:rPr>
              <a:t>: https://www.researchgate.net/figure/A-representation-of-the-world-in-which-SHRDLU-acts_fig3_48305828</a:t>
            </a:r>
          </a:p>
        </p:txBody>
      </p:sp>
    </p:spTree>
    <p:extLst>
      <p:ext uri="{BB962C8B-B14F-4D97-AF65-F5344CB8AC3E}">
        <p14:creationId xmlns:p14="http://schemas.microsoft.com/office/powerpoint/2010/main" val="2683796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843916" y="1697289"/>
            <a:ext cx="4957794" cy="2244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 que é SHRDLU?</a:t>
            </a:r>
            <a:endParaRPr sz="2400" dirty="0"/>
          </a:p>
        </p:txBody>
      </p:sp>
      <p:sp>
        <p:nvSpPr>
          <p:cNvPr id="568" name="Google Shape;568;p41"/>
          <p:cNvSpPr/>
          <p:nvPr/>
        </p:nvSpPr>
        <p:spPr>
          <a:xfrm>
            <a:off x="4157785" y="3446211"/>
            <a:ext cx="44357" cy="5798"/>
          </a:xfrm>
          <a:custGeom>
            <a:avLst/>
            <a:gdLst/>
            <a:ahLst/>
            <a:cxnLst/>
            <a:rect l="l" t="t" r="r" b="b"/>
            <a:pathLst>
              <a:path w="3190" h="417" extrusionOk="0">
                <a:moveTo>
                  <a:pt x="0" y="0"/>
                </a:moveTo>
                <a:lnTo>
                  <a:pt x="0" y="416"/>
                </a:lnTo>
                <a:lnTo>
                  <a:pt x="3189" y="416"/>
                </a:lnTo>
                <a:lnTo>
                  <a:pt x="3189" y="0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1"/>
          <p:cNvSpPr/>
          <p:nvPr/>
        </p:nvSpPr>
        <p:spPr>
          <a:xfrm>
            <a:off x="4157785" y="3461631"/>
            <a:ext cx="44357" cy="5159"/>
          </a:xfrm>
          <a:custGeom>
            <a:avLst/>
            <a:gdLst/>
            <a:ahLst/>
            <a:cxnLst/>
            <a:rect l="l" t="t" r="r" b="b"/>
            <a:pathLst>
              <a:path w="3190" h="371" extrusionOk="0">
                <a:moveTo>
                  <a:pt x="0" y="1"/>
                </a:moveTo>
                <a:lnTo>
                  <a:pt x="0" y="370"/>
                </a:lnTo>
                <a:lnTo>
                  <a:pt x="3189" y="370"/>
                </a:lnTo>
                <a:lnTo>
                  <a:pt x="3189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1"/>
          <p:cNvSpPr/>
          <p:nvPr/>
        </p:nvSpPr>
        <p:spPr>
          <a:xfrm>
            <a:off x="4157785" y="3479624"/>
            <a:ext cx="25710" cy="5159"/>
          </a:xfrm>
          <a:custGeom>
            <a:avLst/>
            <a:gdLst/>
            <a:ahLst/>
            <a:cxnLst/>
            <a:rect l="l" t="t" r="r" b="b"/>
            <a:pathLst>
              <a:path w="1849" h="371" extrusionOk="0">
                <a:moveTo>
                  <a:pt x="0" y="1"/>
                </a:moveTo>
                <a:lnTo>
                  <a:pt x="0" y="371"/>
                </a:lnTo>
                <a:lnTo>
                  <a:pt x="1849" y="371"/>
                </a:lnTo>
                <a:lnTo>
                  <a:pt x="1849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1"/>
          <p:cNvSpPr/>
          <p:nvPr/>
        </p:nvSpPr>
        <p:spPr>
          <a:xfrm>
            <a:off x="4191198" y="3479624"/>
            <a:ext cx="39852" cy="5159"/>
          </a:xfrm>
          <a:custGeom>
            <a:avLst/>
            <a:gdLst/>
            <a:ahLst/>
            <a:cxnLst/>
            <a:rect l="l" t="t" r="r" b="b"/>
            <a:pathLst>
              <a:path w="2866" h="371" extrusionOk="0">
                <a:moveTo>
                  <a:pt x="0" y="1"/>
                </a:moveTo>
                <a:lnTo>
                  <a:pt x="0" y="371"/>
                </a:lnTo>
                <a:lnTo>
                  <a:pt x="2866" y="371"/>
                </a:lnTo>
                <a:lnTo>
                  <a:pt x="2866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1"/>
          <p:cNvSpPr/>
          <p:nvPr/>
        </p:nvSpPr>
        <p:spPr>
          <a:xfrm>
            <a:off x="4207912" y="3462271"/>
            <a:ext cx="5784" cy="39866"/>
          </a:xfrm>
          <a:custGeom>
            <a:avLst/>
            <a:gdLst/>
            <a:ahLst/>
            <a:cxnLst/>
            <a:rect l="l" t="t" r="r" b="b"/>
            <a:pathLst>
              <a:path w="416" h="2867" extrusionOk="0">
                <a:moveTo>
                  <a:pt x="0" y="1"/>
                </a:moveTo>
                <a:lnTo>
                  <a:pt x="0" y="2866"/>
                </a:lnTo>
                <a:lnTo>
                  <a:pt x="416" y="2866"/>
                </a:lnTo>
                <a:lnTo>
                  <a:pt x="416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1"/>
          <p:cNvSpPr/>
          <p:nvPr/>
        </p:nvSpPr>
        <p:spPr>
          <a:xfrm>
            <a:off x="4446967" y="3465497"/>
            <a:ext cx="18007" cy="17353"/>
          </a:xfrm>
          <a:custGeom>
            <a:avLst/>
            <a:gdLst/>
            <a:ahLst/>
            <a:cxnLst/>
            <a:rect l="l" t="t" r="r" b="b"/>
            <a:pathLst>
              <a:path w="1295" h="1248" extrusionOk="0">
                <a:moveTo>
                  <a:pt x="648" y="0"/>
                </a:moveTo>
                <a:cubicBezTo>
                  <a:pt x="324" y="0"/>
                  <a:pt x="1" y="277"/>
                  <a:pt x="1" y="601"/>
                </a:cubicBezTo>
                <a:cubicBezTo>
                  <a:pt x="1" y="971"/>
                  <a:pt x="324" y="1248"/>
                  <a:pt x="648" y="1248"/>
                </a:cubicBezTo>
                <a:cubicBezTo>
                  <a:pt x="1018" y="1248"/>
                  <a:pt x="1295" y="971"/>
                  <a:pt x="1295" y="601"/>
                </a:cubicBezTo>
                <a:cubicBezTo>
                  <a:pt x="1295" y="277"/>
                  <a:pt x="1018" y="0"/>
                  <a:pt x="648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1"/>
          <p:cNvSpPr/>
          <p:nvPr/>
        </p:nvSpPr>
        <p:spPr>
          <a:xfrm>
            <a:off x="4477822" y="3465497"/>
            <a:ext cx="18007" cy="17353"/>
          </a:xfrm>
          <a:custGeom>
            <a:avLst/>
            <a:gdLst/>
            <a:ahLst/>
            <a:cxnLst/>
            <a:rect l="l" t="t" r="r" b="b"/>
            <a:pathLst>
              <a:path w="1295" h="1248" extrusionOk="0">
                <a:moveTo>
                  <a:pt x="647" y="0"/>
                </a:moveTo>
                <a:cubicBezTo>
                  <a:pt x="324" y="0"/>
                  <a:pt x="0" y="277"/>
                  <a:pt x="0" y="601"/>
                </a:cubicBezTo>
                <a:cubicBezTo>
                  <a:pt x="0" y="971"/>
                  <a:pt x="324" y="1248"/>
                  <a:pt x="647" y="1248"/>
                </a:cubicBezTo>
                <a:cubicBezTo>
                  <a:pt x="1017" y="1248"/>
                  <a:pt x="1294" y="971"/>
                  <a:pt x="1294" y="601"/>
                </a:cubicBezTo>
                <a:cubicBezTo>
                  <a:pt x="1294" y="277"/>
                  <a:pt x="1017" y="0"/>
                  <a:pt x="647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1"/>
          <p:cNvSpPr/>
          <p:nvPr/>
        </p:nvSpPr>
        <p:spPr>
          <a:xfrm>
            <a:off x="4508663" y="3465497"/>
            <a:ext cx="18007" cy="17353"/>
          </a:xfrm>
          <a:custGeom>
            <a:avLst/>
            <a:gdLst/>
            <a:ahLst/>
            <a:cxnLst/>
            <a:rect l="l" t="t" r="r" b="b"/>
            <a:pathLst>
              <a:path w="1295" h="1248" extrusionOk="0">
                <a:moveTo>
                  <a:pt x="648" y="0"/>
                </a:moveTo>
                <a:cubicBezTo>
                  <a:pt x="278" y="0"/>
                  <a:pt x="1" y="277"/>
                  <a:pt x="1" y="601"/>
                </a:cubicBezTo>
                <a:cubicBezTo>
                  <a:pt x="1" y="971"/>
                  <a:pt x="278" y="1248"/>
                  <a:pt x="648" y="1248"/>
                </a:cubicBezTo>
                <a:cubicBezTo>
                  <a:pt x="1018" y="1248"/>
                  <a:pt x="1295" y="971"/>
                  <a:pt x="1295" y="601"/>
                </a:cubicBezTo>
                <a:cubicBezTo>
                  <a:pt x="1295" y="277"/>
                  <a:pt x="1018" y="0"/>
                  <a:pt x="648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1"/>
          <p:cNvSpPr/>
          <p:nvPr/>
        </p:nvSpPr>
        <p:spPr>
          <a:xfrm>
            <a:off x="1669429" y="3657650"/>
            <a:ext cx="2997348" cy="5145"/>
          </a:xfrm>
          <a:custGeom>
            <a:avLst/>
            <a:gdLst/>
            <a:ahLst/>
            <a:cxnLst/>
            <a:rect l="l" t="t" r="r" b="b"/>
            <a:pathLst>
              <a:path w="215559" h="370" extrusionOk="0">
                <a:moveTo>
                  <a:pt x="0" y="0"/>
                </a:moveTo>
                <a:lnTo>
                  <a:pt x="0" y="370"/>
                </a:lnTo>
                <a:lnTo>
                  <a:pt x="215558" y="370"/>
                </a:lnTo>
                <a:lnTo>
                  <a:pt x="2155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224C572-3494-4552-AD19-D63AB12A04BA}"/>
              </a:ext>
            </a:extLst>
          </p:cNvPr>
          <p:cNvSpPr txBox="1"/>
          <p:nvPr/>
        </p:nvSpPr>
        <p:spPr>
          <a:xfrm>
            <a:off x="-90301" y="4036149"/>
            <a:ext cx="7462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	Fonte: </a:t>
            </a:r>
            <a:r>
              <a:rPr lang="pt-BR" sz="800" dirty="0">
                <a:solidFill>
                  <a:schemeClr val="bg1"/>
                </a:solidFill>
              </a:rPr>
              <a:t>https://www.freecodecamp.org/news/how-natural-language-processing-powers-chatbots-4-common-approaches-a077a4de04d4</a:t>
            </a:r>
            <a:r>
              <a:rPr lang="pt-BR" sz="12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E6A0AE-FC84-41EA-986C-68C2C5BFF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28" y="886967"/>
            <a:ext cx="4935682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41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843916" y="1697289"/>
            <a:ext cx="4957794" cy="2244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 que é SHRDLU?</a:t>
            </a:r>
            <a:endParaRPr sz="2400" dirty="0"/>
          </a:p>
        </p:txBody>
      </p:sp>
      <p:sp>
        <p:nvSpPr>
          <p:cNvPr id="568" name="Google Shape;568;p41"/>
          <p:cNvSpPr/>
          <p:nvPr/>
        </p:nvSpPr>
        <p:spPr>
          <a:xfrm>
            <a:off x="4157785" y="3446211"/>
            <a:ext cx="44357" cy="5798"/>
          </a:xfrm>
          <a:custGeom>
            <a:avLst/>
            <a:gdLst/>
            <a:ahLst/>
            <a:cxnLst/>
            <a:rect l="l" t="t" r="r" b="b"/>
            <a:pathLst>
              <a:path w="3190" h="417" extrusionOk="0">
                <a:moveTo>
                  <a:pt x="0" y="0"/>
                </a:moveTo>
                <a:lnTo>
                  <a:pt x="0" y="416"/>
                </a:lnTo>
                <a:lnTo>
                  <a:pt x="3189" y="416"/>
                </a:lnTo>
                <a:lnTo>
                  <a:pt x="3189" y="0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1"/>
          <p:cNvSpPr/>
          <p:nvPr/>
        </p:nvSpPr>
        <p:spPr>
          <a:xfrm>
            <a:off x="4157785" y="3461631"/>
            <a:ext cx="44357" cy="5159"/>
          </a:xfrm>
          <a:custGeom>
            <a:avLst/>
            <a:gdLst/>
            <a:ahLst/>
            <a:cxnLst/>
            <a:rect l="l" t="t" r="r" b="b"/>
            <a:pathLst>
              <a:path w="3190" h="371" extrusionOk="0">
                <a:moveTo>
                  <a:pt x="0" y="1"/>
                </a:moveTo>
                <a:lnTo>
                  <a:pt x="0" y="370"/>
                </a:lnTo>
                <a:lnTo>
                  <a:pt x="3189" y="370"/>
                </a:lnTo>
                <a:lnTo>
                  <a:pt x="3189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1"/>
          <p:cNvSpPr/>
          <p:nvPr/>
        </p:nvSpPr>
        <p:spPr>
          <a:xfrm>
            <a:off x="4157785" y="3479624"/>
            <a:ext cx="25710" cy="5159"/>
          </a:xfrm>
          <a:custGeom>
            <a:avLst/>
            <a:gdLst/>
            <a:ahLst/>
            <a:cxnLst/>
            <a:rect l="l" t="t" r="r" b="b"/>
            <a:pathLst>
              <a:path w="1849" h="371" extrusionOk="0">
                <a:moveTo>
                  <a:pt x="0" y="1"/>
                </a:moveTo>
                <a:lnTo>
                  <a:pt x="0" y="371"/>
                </a:lnTo>
                <a:lnTo>
                  <a:pt x="1849" y="371"/>
                </a:lnTo>
                <a:lnTo>
                  <a:pt x="1849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1"/>
          <p:cNvSpPr/>
          <p:nvPr/>
        </p:nvSpPr>
        <p:spPr>
          <a:xfrm>
            <a:off x="4191198" y="3479624"/>
            <a:ext cx="39852" cy="5159"/>
          </a:xfrm>
          <a:custGeom>
            <a:avLst/>
            <a:gdLst/>
            <a:ahLst/>
            <a:cxnLst/>
            <a:rect l="l" t="t" r="r" b="b"/>
            <a:pathLst>
              <a:path w="2866" h="371" extrusionOk="0">
                <a:moveTo>
                  <a:pt x="0" y="1"/>
                </a:moveTo>
                <a:lnTo>
                  <a:pt x="0" y="371"/>
                </a:lnTo>
                <a:lnTo>
                  <a:pt x="2866" y="371"/>
                </a:lnTo>
                <a:lnTo>
                  <a:pt x="2866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1"/>
          <p:cNvSpPr/>
          <p:nvPr/>
        </p:nvSpPr>
        <p:spPr>
          <a:xfrm>
            <a:off x="4207912" y="3462271"/>
            <a:ext cx="5784" cy="39866"/>
          </a:xfrm>
          <a:custGeom>
            <a:avLst/>
            <a:gdLst/>
            <a:ahLst/>
            <a:cxnLst/>
            <a:rect l="l" t="t" r="r" b="b"/>
            <a:pathLst>
              <a:path w="416" h="2867" extrusionOk="0">
                <a:moveTo>
                  <a:pt x="0" y="1"/>
                </a:moveTo>
                <a:lnTo>
                  <a:pt x="0" y="2866"/>
                </a:lnTo>
                <a:lnTo>
                  <a:pt x="416" y="2866"/>
                </a:lnTo>
                <a:lnTo>
                  <a:pt x="416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1"/>
          <p:cNvSpPr/>
          <p:nvPr/>
        </p:nvSpPr>
        <p:spPr>
          <a:xfrm>
            <a:off x="4446967" y="3465497"/>
            <a:ext cx="18007" cy="17353"/>
          </a:xfrm>
          <a:custGeom>
            <a:avLst/>
            <a:gdLst/>
            <a:ahLst/>
            <a:cxnLst/>
            <a:rect l="l" t="t" r="r" b="b"/>
            <a:pathLst>
              <a:path w="1295" h="1248" extrusionOk="0">
                <a:moveTo>
                  <a:pt x="648" y="0"/>
                </a:moveTo>
                <a:cubicBezTo>
                  <a:pt x="324" y="0"/>
                  <a:pt x="1" y="277"/>
                  <a:pt x="1" y="601"/>
                </a:cubicBezTo>
                <a:cubicBezTo>
                  <a:pt x="1" y="971"/>
                  <a:pt x="324" y="1248"/>
                  <a:pt x="648" y="1248"/>
                </a:cubicBezTo>
                <a:cubicBezTo>
                  <a:pt x="1018" y="1248"/>
                  <a:pt x="1295" y="971"/>
                  <a:pt x="1295" y="601"/>
                </a:cubicBezTo>
                <a:cubicBezTo>
                  <a:pt x="1295" y="277"/>
                  <a:pt x="1018" y="0"/>
                  <a:pt x="648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1"/>
          <p:cNvSpPr/>
          <p:nvPr/>
        </p:nvSpPr>
        <p:spPr>
          <a:xfrm>
            <a:off x="4477822" y="3465497"/>
            <a:ext cx="18007" cy="17353"/>
          </a:xfrm>
          <a:custGeom>
            <a:avLst/>
            <a:gdLst/>
            <a:ahLst/>
            <a:cxnLst/>
            <a:rect l="l" t="t" r="r" b="b"/>
            <a:pathLst>
              <a:path w="1295" h="1248" extrusionOk="0">
                <a:moveTo>
                  <a:pt x="647" y="0"/>
                </a:moveTo>
                <a:cubicBezTo>
                  <a:pt x="324" y="0"/>
                  <a:pt x="0" y="277"/>
                  <a:pt x="0" y="601"/>
                </a:cubicBezTo>
                <a:cubicBezTo>
                  <a:pt x="0" y="971"/>
                  <a:pt x="324" y="1248"/>
                  <a:pt x="647" y="1248"/>
                </a:cubicBezTo>
                <a:cubicBezTo>
                  <a:pt x="1017" y="1248"/>
                  <a:pt x="1294" y="971"/>
                  <a:pt x="1294" y="601"/>
                </a:cubicBezTo>
                <a:cubicBezTo>
                  <a:pt x="1294" y="277"/>
                  <a:pt x="1017" y="0"/>
                  <a:pt x="647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1"/>
          <p:cNvSpPr/>
          <p:nvPr/>
        </p:nvSpPr>
        <p:spPr>
          <a:xfrm>
            <a:off x="4508663" y="3465497"/>
            <a:ext cx="18007" cy="17353"/>
          </a:xfrm>
          <a:custGeom>
            <a:avLst/>
            <a:gdLst/>
            <a:ahLst/>
            <a:cxnLst/>
            <a:rect l="l" t="t" r="r" b="b"/>
            <a:pathLst>
              <a:path w="1295" h="1248" extrusionOk="0">
                <a:moveTo>
                  <a:pt x="648" y="0"/>
                </a:moveTo>
                <a:cubicBezTo>
                  <a:pt x="278" y="0"/>
                  <a:pt x="1" y="277"/>
                  <a:pt x="1" y="601"/>
                </a:cubicBezTo>
                <a:cubicBezTo>
                  <a:pt x="1" y="971"/>
                  <a:pt x="278" y="1248"/>
                  <a:pt x="648" y="1248"/>
                </a:cubicBezTo>
                <a:cubicBezTo>
                  <a:pt x="1018" y="1248"/>
                  <a:pt x="1295" y="971"/>
                  <a:pt x="1295" y="601"/>
                </a:cubicBezTo>
                <a:cubicBezTo>
                  <a:pt x="1295" y="277"/>
                  <a:pt x="1018" y="0"/>
                  <a:pt x="648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1"/>
          <p:cNvSpPr/>
          <p:nvPr/>
        </p:nvSpPr>
        <p:spPr>
          <a:xfrm>
            <a:off x="1669429" y="3657650"/>
            <a:ext cx="2997348" cy="5145"/>
          </a:xfrm>
          <a:custGeom>
            <a:avLst/>
            <a:gdLst/>
            <a:ahLst/>
            <a:cxnLst/>
            <a:rect l="l" t="t" r="r" b="b"/>
            <a:pathLst>
              <a:path w="215559" h="370" extrusionOk="0">
                <a:moveTo>
                  <a:pt x="0" y="0"/>
                </a:moveTo>
                <a:lnTo>
                  <a:pt x="0" y="370"/>
                </a:lnTo>
                <a:lnTo>
                  <a:pt x="215558" y="370"/>
                </a:lnTo>
                <a:lnTo>
                  <a:pt x="2155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videoplayback_Trim">
            <a:hlinkClick r:id="" action="ppaction://media"/>
            <a:extLst>
              <a:ext uri="{FF2B5EF4-FFF2-40B4-BE49-F238E27FC236}">
                <a16:creationId xmlns:a16="http://schemas.microsoft.com/office/drawing/2014/main" id="{4C3256B1-51D2-4D17-A0CA-87C1497996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747" y="837119"/>
            <a:ext cx="5742132" cy="363544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1A20DE4-2F13-4B3A-8ABC-73964B49163D}"/>
              </a:ext>
            </a:extLst>
          </p:cNvPr>
          <p:cNvSpPr txBox="1"/>
          <p:nvPr/>
        </p:nvSpPr>
        <p:spPr>
          <a:xfrm>
            <a:off x="1303067" y="4461161"/>
            <a:ext cx="4039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Fonte</a:t>
            </a:r>
            <a:r>
              <a:rPr lang="pt-BR" sz="1000" dirty="0">
                <a:solidFill>
                  <a:schemeClr val="bg1"/>
                </a:solidFill>
              </a:rPr>
              <a:t>: https://www.youtube.com/watch?v=QAJz4YKUwqw&amp;t=50s</a:t>
            </a:r>
          </a:p>
        </p:txBody>
      </p:sp>
    </p:spTree>
    <p:extLst>
      <p:ext uri="{BB962C8B-B14F-4D97-AF65-F5344CB8AC3E}">
        <p14:creationId xmlns:p14="http://schemas.microsoft.com/office/powerpoint/2010/main" val="80143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PUBLICAÇÕES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4308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5"/>
          <p:cNvSpPr/>
          <p:nvPr/>
        </p:nvSpPr>
        <p:spPr>
          <a:xfrm>
            <a:off x="4846935" y="2568527"/>
            <a:ext cx="3353952" cy="384832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5"/>
          <p:cNvSpPr txBox="1">
            <a:spLocks noGrp="1"/>
          </p:cNvSpPr>
          <p:nvPr>
            <p:ph type="subTitle" idx="2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5" name="Google Shape;685;p45"/>
          <p:cNvSpPr txBox="1">
            <a:spLocks noGrp="1"/>
          </p:cNvSpPr>
          <p:nvPr>
            <p:ph type="subTitle" idx="1"/>
          </p:nvPr>
        </p:nvSpPr>
        <p:spPr>
          <a:xfrm>
            <a:off x="344630" y="932433"/>
            <a:ext cx="2391600" cy="466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p45"/>
          <p:cNvSpPr txBox="1">
            <a:spLocks noGrp="1"/>
          </p:cNvSpPr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endParaRPr dirty="0"/>
          </a:p>
        </p:txBody>
      </p:sp>
      <p:sp>
        <p:nvSpPr>
          <p:cNvPr id="687" name="Google Shape;687;p45"/>
          <p:cNvSpPr txBox="1">
            <a:spLocks noGrp="1"/>
          </p:cNvSpPr>
          <p:nvPr>
            <p:ph type="title" idx="3"/>
          </p:nvPr>
        </p:nvSpPr>
        <p:spPr>
          <a:xfrm>
            <a:off x="5584172" y="1535580"/>
            <a:ext cx="2525409" cy="825076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COMPUTER AND COGNITION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566B81-8DD7-4685-BCEE-FA1731860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265" y="1053457"/>
            <a:ext cx="2391601" cy="303013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5"/>
          <p:cNvSpPr/>
          <p:nvPr/>
        </p:nvSpPr>
        <p:spPr>
          <a:xfrm>
            <a:off x="4846935" y="2568527"/>
            <a:ext cx="3353952" cy="384832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5"/>
          <p:cNvSpPr txBox="1">
            <a:spLocks noGrp="1"/>
          </p:cNvSpPr>
          <p:nvPr>
            <p:ph type="subTitle" idx="2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5" name="Google Shape;685;p45"/>
          <p:cNvSpPr txBox="1">
            <a:spLocks noGrp="1"/>
          </p:cNvSpPr>
          <p:nvPr>
            <p:ph type="subTitle" idx="1"/>
          </p:nvPr>
        </p:nvSpPr>
        <p:spPr>
          <a:xfrm>
            <a:off x="344630" y="932433"/>
            <a:ext cx="2391600" cy="466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p45"/>
          <p:cNvSpPr txBox="1">
            <a:spLocks noGrp="1"/>
          </p:cNvSpPr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endParaRPr dirty="0"/>
          </a:p>
        </p:txBody>
      </p:sp>
      <p:sp>
        <p:nvSpPr>
          <p:cNvPr id="687" name="Google Shape;687;p45"/>
          <p:cNvSpPr txBox="1">
            <a:spLocks noGrp="1"/>
          </p:cNvSpPr>
          <p:nvPr>
            <p:ph type="title" idx="3"/>
          </p:nvPr>
        </p:nvSpPr>
        <p:spPr>
          <a:xfrm>
            <a:off x="5584172" y="1535580"/>
            <a:ext cx="2525409" cy="825076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NATURAL LANGUAGE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566B81-8DD7-4685-BCEE-FA1731860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265" y="1053457"/>
            <a:ext cx="2391601" cy="303013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EC163C2-F070-41F3-A8DA-1BEEEA9D1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087" y="1055012"/>
            <a:ext cx="2525409" cy="303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49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5"/>
          <p:cNvSpPr/>
          <p:nvPr/>
        </p:nvSpPr>
        <p:spPr>
          <a:xfrm>
            <a:off x="4846935" y="2568527"/>
            <a:ext cx="3353952" cy="384832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5"/>
          <p:cNvSpPr txBox="1">
            <a:spLocks noGrp="1"/>
          </p:cNvSpPr>
          <p:nvPr>
            <p:ph type="subTitle" idx="2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5" name="Google Shape;685;p45"/>
          <p:cNvSpPr txBox="1">
            <a:spLocks noGrp="1"/>
          </p:cNvSpPr>
          <p:nvPr>
            <p:ph type="subTitle" idx="1"/>
          </p:nvPr>
        </p:nvSpPr>
        <p:spPr>
          <a:xfrm>
            <a:off x="344630" y="932433"/>
            <a:ext cx="2391600" cy="466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p45"/>
          <p:cNvSpPr txBox="1">
            <a:spLocks noGrp="1"/>
          </p:cNvSpPr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endParaRPr dirty="0"/>
          </a:p>
        </p:txBody>
      </p:sp>
      <p:sp>
        <p:nvSpPr>
          <p:cNvPr id="687" name="Google Shape;687;p45"/>
          <p:cNvSpPr txBox="1">
            <a:spLocks noGrp="1"/>
          </p:cNvSpPr>
          <p:nvPr>
            <p:ph type="title" idx="3"/>
          </p:nvPr>
        </p:nvSpPr>
        <p:spPr>
          <a:xfrm>
            <a:off x="5584172" y="1535580"/>
            <a:ext cx="2525409" cy="825076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LANGUAGE AS A COGNITIVE PROCESS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566B81-8DD7-4685-BCEE-FA1731860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265" y="1053457"/>
            <a:ext cx="2391601" cy="303013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04B712-6DD1-486F-BD70-4F073AF49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265" y="1053457"/>
            <a:ext cx="2413113" cy="31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9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5"/>
          <p:cNvSpPr/>
          <p:nvPr/>
        </p:nvSpPr>
        <p:spPr>
          <a:xfrm>
            <a:off x="4846935" y="2568527"/>
            <a:ext cx="3353952" cy="384832"/>
          </a:xfrm>
          <a:custGeom>
            <a:avLst/>
            <a:gdLst/>
            <a:ahLst/>
            <a:cxnLst/>
            <a:rect l="l" t="t" r="r" b="b"/>
            <a:pathLst>
              <a:path w="104811" h="12026" extrusionOk="0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5"/>
          <p:cNvSpPr txBox="1">
            <a:spLocks noGrp="1"/>
          </p:cNvSpPr>
          <p:nvPr>
            <p:ph type="subTitle" idx="2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5" name="Google Shape;685;p45"/>
          <p:cNvSpPr txBox="1">
            <a:spLocks noGrp="1"/>
          </p:cNvSpPr>
          <p:nvPr>
            <p:ph type="subTitle" idx="1"/>
          </p:nvPr>
        </p:nvSpPr>
        <p:spPr>
          <a:xfrm>
            <a:off x="344630" y="932433"/>
            <a:ext cx="2391600" cy="466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p45"/>
          <p:cNvSpPr txBox="1">
            <a:spLocks noGrp="1"/>
          </p:cNvSpPr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endParaRPr dirty="0"/>
          </a:p>
        </p:txBody>
      </p:sp>
      <p:sp>
        <p:nvSpPr>
          <p:cNvPr id="687" name="Google Shape;687;p45"/>
          <p:cNvSpPr txBox="1">
            <a:spLocks noGrp="1"/>
          </p:cNvSpPr>
          <p:nvPr>
            <p:ph type="title" idx="3"/>
          </p:nvPr>
        </p:nvSpPr>
        <p:spPr>
          <a:xfrm>
            <a:off x="5584172" y="1535580"/>
            <a:ext cx="2525409" cy="825076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USABILITY TURING TECHNOLOGIES INTO TOOLS </a:t>
            </a:r>
            <a:endParaRPr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566B81-8DD7-4685-BCEE-FA1731860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265" y="1053457"/>
            <a:ext cx="2391601" cy="303013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04B712-6DD1-486F-BD70-4F073AF49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265" y="1053457"/>
            <a:ext cx="2413113" cy="310738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EDE778-142A-4C7B-9B6F-B28E670C0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611" y="1059904"/>
            <a:ext cx="2424420" cy="31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6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SUMÁRIO</a:t>
            </a:r>
            <a:br>
              <a:rPr lang="en" dirty="0"/>
            </a:br>
            <a:endParaRPr dirty="0"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01</a:t>
            </a:r>
            <a:endParaRPr sz="3500" b="1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03</a:t>
            </a:r>
            <a:endParaRPr sz="3500" b="1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Publicações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Projetos</a:t>
            </a:r>
            <a:endParaRPr dirty="0"/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Links e conclusões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AAB755-BBF5-4567-8484-817E0D54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865" y="100415"/>
            <a:ext cx="1226550" cy="12265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CONCLUSÕES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1959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9"/>
          <p:cNvSpPr txBox="1">
            <a:spLocks noGrp="1"/>
          </p:cNvSpPr>
          <p:nvPr>
            <p:ph type="body" idx="1"/>
          </p:nvPr>
        </p:nvSpPr>
        <p:spPr>
          <a:xfrm>
            <a:off x="5387667" y="2198667"/>
            <a:ext cx="3475778" cy="2296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/>
            <a:r>
              <a:rPr lang="pt-BR" sz="1400" dirty="0"/>
              <a:t>Recebeu o SIGCHI </a:t>
            </a:r>
            <a:r>
              <a:rPr lang="pt-BR" sz="1400" dirty="0" err="1"/>
              <a:t>Lifetime</a:t>
            </a:r>
            <a:r>
              <a:rPr lang="pt-BR" sz="1400" dirty="0"/>
              <a:t> </a:t>
            </a:r>
            <a:r>
              <a:rPr lang="pt-BR" sz="1400" dirty="0" err="1"/>
              <a:t>Research</a:t>
            </a:r>
            <a:r>
              <a:rPr lang="pt-BR" sz="1400" dirty="0"/>
              <a:t> </a:t>
            </a:r>
            <a:r>
              <a:rPr lang="pt-BR" sz="1400" dirty="0" err="1"/>
              <a:t>Award</a:t>
            </a:r>
            <a:r>
              <a:rPr lang="pt-BR" sz="1400" dirty="0"/>
              <a:t> de 2011</a:t>
            </a:r>
          </a:p>
          <a:p>
            <a:pPr marL="0" indent="0" algn="l">
              <a:buNone/>
            </a:pPr>
            <a:endParaRPr lang="pt-BR" sz="1400" dirty="0"/>
          </a:p>
          <a:p>
            <a:pPr marL="285750" indent="-285750" algn="l"/>
            <a:r>
              <a:rPr lang="pt-BR" sz="1400" dirty="0"/>
              <a:t>1987 </a:t>
            </a:r>
            <a:r>
              <a:rPr lang="pt-BR" sz="1400" dirty="0" err="1"/>
              <a:t>Understanding</a:t>
            </a:r>
            <a:r>
              <a:rPr lang="pt-BR" sz="1400" dirty="0"/>
              <a:t> </a:t>
            </a:r>
            <a:r>
              <a:rPr lang="pt-BR" sz="1400" dirty="0" err="1"/>
              <a:t>Computers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Cognition</a:t>
            </a:r>
            <a:r>
              <a:rPr lang="pt-BR" sz="1400" dirty="0"/>
              <a:t> nomeado como o Melhor Livro de Ciência da Informação de 1987 pela Sociedade Americana de Ciência da Informação. </a:t>
            </a:r>
          </a:p>
          <a:p>
            <a:pPr marL="0" indent="0" algn="l">
              <a:buNone/>
            </a:pPr>
            <a:endParaRPr lang="pt-BR" sz="1400" dirty="0"/>
          </a:p>
          <a:p>
            <a:pPr marL="285750" indent="-285750" algn="l"/>
            <a:r>
              <a:rPr lang="en-US" sz="1400" dirty="0"/>
              <a:t>996 Founders Award, Computer Professionals for Social Responsibility </a:t>
            </a:r>
            <a:endParaRPr lang="pt-BR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5" name="Google Shape;775;p49"/>
          <p:cNvSpPr txBox="1">
            <a:spLocks noGrp="1"/>
          </p:cNvSpPr>
          <p:nvPr>
            <p:ph type="title"/>
          </p:nvPr>
        </p:nvSpPr>
        <p:spPr>
          <a:xfrm>
            <a:off x="5125905" y="1162091"/>
            <a:ext cx="3860439" cy="939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CONCLUSÕES FINAIS</a:t>
            </a:r>
            <a:endParaRPr dirty="0"/>
          </a:p>
        </p:txBody>
      </p:sp>
      <p:sp>
        <p:nvSpPr>
          <p:cNvPr id="776" name="Google Shape;776;p49"/>
          <p:cNvSpPr/>
          <p:nvPr/>
        </p:nvSpPr>
        <p:spPr>
          <a:xfrm>
            <a:off x="1415384" y="116209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rgbClr val="1B1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9"/>
          <p:cNvSpPr/>
          <p:nvPr/>
        </p:nvSpPr>
        <p:spPr>
          <a:xfrm>
            <a:off x="1415384" y="116209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9"/>
          <p:cNvSpPr/>
          <p:nvPr/>
        </p:nvSpPr>
        <p:spPr>
          <a:xfrm>
            <a:off x="1415384" y="1162091"/>
            <a:ext cx="2992601" cy="2027247"/>
          </a:xfrm>
          <a:custGeom>
            <a:avLst/>
            <a:gdLst/>
            <a:ahLst/>
            <a:cxnLst/>
            <a:rect l="l" t="t" r="r" b="b"/>
            <a:pathLst>
              <a:path w="165841" h="112344" extrusionOk="0">
                <a:moveTo>
                  <a:pt x="6603" y="1"/>
                </a:moveTo>
                <a:cubicBezTo>
                  <a:pt x="3013" y="1"/>
                  <a:pt x="73" y="2917"/>
                  <a:pt x="73" y="6531"/>
                </a:cubicBezTo>
                <a:lnTo>
                  <a:pt x="1" y="110079"/>
                </a:lnTo>
                <a:cubicBezTo>
                  <a:pt x="1" y="111259"/>
                  <a:pt x="940" y="112199"/>
                  <a:pt x="2121" y="112199"/>
                </a:cubicBezTo>
                <a:lnTo>
                  <a:pt x="163624" y="112344"/>
                </a:lnTo>
                <a:cubicBezTo>
                  <a:pt x="164780" y="112344"/>
                  <a:pt x="165744" y="111380"/>
                  <a:pt x="165744" y="110199"/>
                </a:cubicBezTo>
                <a:lnTo>
                  <a:pt x="165841" y="6676"/>
                </a:lnTo>
                <a:cubicBezTo>
                  <a:pt x="165841" y="3061"/>
                  <a:pt x="162901" y="121"/>
                  <a:pt x="159310" y="121"/>
                </a:cubicBezTo>
                <a:lnTo>
                  <a:pt x="66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9"/>
          <p:cNvSpPr/>
          <p:nvPr/>
        </p:nvSpPr>
        <p:spPr>
          <a:xfrm>
            <a:off x="697464" y="3748968"/>
            <a:ext cx="4428441" cy="99157"/>
          </a:xfrm>
          <a:custGeom>
            <a:avLst/>
            <a:gdLst/>
            <a:ahLst/>
            <a:cxnLst/>
            <a:rect l="l" t="t" r="r" b="b"/>
            <a:pathLst>
              <a:path w="245411" h="5495" extrusionOk="0">
                <a:moveTo>
                  <a:pt x="0" y="1"/>
                </a:moveTo>
                <a:lnTo>
                  <a:pt x="0" y="169"/>
                </a:lnTo>
                <a:cubicBezTo>
                  <a:pt x="0" y="3013"/>
                  <a:pt x="2314" y="5326"/>
                  <a:pt x="5157" y="5326"/>
                </a:cubicBezTo>
                <a:lnTo>
                  <a:pt x="240278" y="5495"/>
                </a:lnTo>
                <a:cubicBezTo>
                  <a:pt x="240293" y="5495"/>
                  <a:pt x="240307" y="5495"/>
                  <a:pt x="240322" y="5495"/>
                </a:cubicBezTo>
                <a:cubicBezTo>
                  <a:pt x="243121" y="5495"/>
                  <a:pt x="245411" y="3191"/>
                  <a:pt x="245411" y="362"/>
                </a:cubicBezTo>
                <a:lnTo>
                  <a:pt x="245411" y="193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9"/>
          <p:cNvSpPr/>
          <p:nvPr/>
        </p:nvSpPr>
        <p:spPr>
          <a:xfrm>
            <a:off x="680069" y="3179323"/>
            <a:ext cx="4462907" cy="597506"/>
          </a:xfrm>
          <a:custGeom>
            <a:avLst/>
            <a:gdLst/>
            <a:ahLst/>
            <a:cxnLst/>
            <a:rect l="l" t="t" r="r" b="b"/>
            <a:pathLst>
              <a:path w="247321" h="33112" extrusionOk="0">
                <a:moveTo>
                  <a:pt x="46147" y="1"/>
                </a:moveTo>
                <a:cubicBezTo>
                  <a:pt x="43328" y="1"/>
                  <a:pt x="39930" y="844"/>
                  <a:pt x="38605" y="1904"/>
                </a:cubicBezTo>
                <a:lnTo>
                  <a:pt x="1350" y="31038"/>
                </a:lnTo>
                <a:cubicBezTo>
                  <a:pt x="0" y="32075"/>
                  <a:pt x="2362" y="32942"/>
                  <a:pt x="6627" y="32942"/>
                </a:cubicBezTo>
                <a:lnTo>
                  <a:pt x="240712" y="33111"/>
                </a:lnTo>
                <a:cubicBezTo>
                  <a:pt x="240770" y="33111"/>
                  <a:pt x="240827" y="33111"/>
                  <a:pt x="240884" y="33111"/>
                </a:cubicBezTo>
                <a:cubicBezTo>
                  <a:pt x="245017" y="33111"/>
                  <a:pt x="247321" y="32253"/>
                  <a:pt x="246013" y="31231"/>
                </a:cubicBezTo>
                <a:lnTo>
                  <a:pt x="209337" y="2025"/>
                </a:lnTo>
                <a:cubicBezTo>
                  <a:pt x="208011" y="989"/>
                  <a:pt x="204662" y="121"/>
                  <a:pt x="201818" y="121"/>
                </a:cubicBezTo>
                <a:lnTo>
                  <a:pt x="46147" y="1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9"/>
          <p:cNvSpPr/>
          <p:nvPr/>
        </p:nvSpPr>
        <p:spPr>
          <a:xfrm>
            <a:off x="2100264" y="3525030"/>
            <a:ext cx="1622841" cy="211776"/>
          </a:xfrm>
          <a:custGeom>
            <a:avLst/>
            <a:gdLst/>
            <a:ahLst/>
            <a:cxnLst/>
            <a:rect l="l" t="t" r="r" b="b"/>
            <a:pathLst>
              <a:path w="89933" h="11736" extrusionOk="0">
                <a:moveTo>
                  <a:pt x="6073" y="0"/>
                </a:moveTo>
                <a:lnTo>
                  <a:pt x="0" y="11664"/>
                </a:lnTo>
                <a:lnTo>
                  <a:pt x="89933" y="11736"/>
                </a:lnTo>
                <a:lnTo>
                  <a:pt x="84101" y="73"/>
                </a:lnTo>
                <a:lnTo>
                  <a:pt x="607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9"/>
          <p:cNvSpPr/>
          <p:nvPr/>
        </p:nvSpPr>
        <p:spPr>
          <a:xfrm>
            <a:off x="1552364" y="3201501"/>
            <a:ext cx="206128" cy="54803"/>
          </a:xfrm>
          <a:custGeom>
            <a:avLst/>
            <a:gdLst/>
            <a:ahLst/>
            <a:cxnLst/>
            <a:rect l="l" t="t" r="r" b="b"/>
            <a:pathLst>
              <a:path w="11423" h="3037" extrusionOk="0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9"/>
          <p:cNvSpPr/>
          <p:nvPr/>
        </p:nvSpPr>
        <p:spPr>
          <a:xfrm>
            <a:off x="1735863" y="3201501"/>
            <a:ext cx="198315" cy="54803"/>
          </a:xfrm>
          <a:custGeom>
            <a:avLst/>
            <a:gdLst/>
            <a:ahLst/>
            <a:cxnLst/>
            <a:rect l="l" t="t" r="r" b="b"/>
            <a:pathLst>
              <a:path w="10990" h="3037" extrusionOk="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9"/>
          <p:cNvSpPr/>
          <p:nvPr/>
        </p:nvSpPr>
        <p:spPr>
          <a:xfrm>
            <a:off x="1918930" y="3201501"/>
            <a:ext cx="191349" cy="54803"/>
          </a:xfrm>
          <a:custGeom>
            <a:avLst/>
            <a:gdLst/>
            <a:ahLst/>
            <a:cxnLst/>
            <a:rect l="l" t="t" r="r" b="b"/>
            <a:pathLst>
              <a:path w="10604" h="3037" extrusionOk="0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9"/>
          <p:cNvSpPr/>
          <p:nvPr/>
        </p:nvSpPr>
        <p:spPr>
          <a:xfrm>
            <a:off x="2102430" y="3201934"/>
            <a:ext cx="183536" cy="54803"/>
          </a:xfrm>
          <a:custGeom>
            <a:avLst/>
            <a:gdLst/>
            <a:ahLst/>
            <a:cxnLst/>
            <a:rect l="l" t="t" r="r" b="b"/>
            <a:pathLst>
              <a:path w="10171" h="3037" extrusionOk="0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9"/>
          <p:cNvSpPr/>
          <p:nvPr/>
        </p:nvSpPr>
        <p:spPr>
          <a:xfrm>
            <a:off x="2285496" y="3201934"/>
            <a:ext cx="176570" cy="54803"/>
          </a:xfrm>
          <a:custGeom>
            <a:avLst/>
            <a:gdLst/>
            <a:ahLst/>
            <a:cxnLst/>
            <a:rect l="l" t="t" r="r" b="b"/>
            <a:pathLst>
              <a:path w="9785" h="3037" extrusionOk="0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9"/>
          <p:cNvSpPr/>
          <p:nvPr/>
        </p:nvSpPr>
        <p:spPr>
          <a:xfrm>
            <a:off x="2469447" y="3201934"/>
            <a:ext cx="169172" cy="54803"/>
          </a:xfrm>
          <a:custGeom>
            <a:avLst/>
            <a:gdLst/>
            <a:ahLst/>
            <a:cxnLst/>
            <a:rect l="l" t="t" r="r" b="b"/>
            <a:pathLst>
              <a:path w="9375" h="3037" extrusionOk="0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9"/>
          <p:cNvSpPr/>
          <p:nvPr/>
        </p:nvSpPr>
        <p:spPr>
          <a:xfrm>
            <a:off x="2652946" y="3201934"/>
            <a:ext cx="161773" cy="55254"/>
          </a:xfrm>
          <a:custGeom>
            <a:avLst/>
            <a:gdLst/>
            <a:ahLst/>
            <a:cxnLst/>
            <a:rect l="l" t="t" r="r" b="b"/>
            <a:pathLst>
              <a:path w="8965" h="3062" extrusionOk="0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9"/>
          <p:cNvSpPr/>
          <p:nvPr/>
        </p:nvSpPr>
        <p:spPr>
          <a:xfrm>
            <a:off x="2836013" y="3202367"/>
            <a:ext cx="156992" cy="54821"/>
          </a:xfrm>
          <a:custGeom>
            <a:avLst/>
            <a:gdLst/>
            <a:ahLst/>
            <a:cxnLst/>
            <a:rect l="l" t="t" r="r" b="b"/>
            <a:pathLst>
              <a:path w="8700" h="3038" extrusionOk="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9"/>
          <p:cNvSpPr/>
          <p:nvPr/>
        </p:nvSpPr>
        <p:spPr>
          <a:xfrm>
            <a:off x="3015597" y="3202367"/>
            <a:ext cx="160474" cy="54821"/>
          </a:xfrm>
          <a:custGeom>
            <a:avLst/>
            <a:gdLst/>
            <a:ahLst/>
            <a:cxnLst/>
            <a:rect l="l" t="t" r="r" b="b"/>
            <a:pathLst>
              <a:path w="8893" h="3038" extrusionOk="0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9"/>
          <p:cNvSpPr/>
          <p:nvPr/>
        </p:nvSpPr>
        <p:spPr>
          <a:xfrm>
            <a:off x="3191716" y="3202367"/>
            <a:ext cx="167873" cy="55254"/>
          </a:xfrm>
          <a:custGeom>
            <a:avLst/>
            <a:gdLst/>
            <a:ahLst/>
            <a:cxnLst/>
            <a:rect l="l" t="t" r="r" b="b"/>
            <a:pathLst>
              <a:path w="9303" h="3062" extrusionOk="0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9"/>
          <p:cNvSpPr/>
          <p:nvPr/>
        </p:nvSpPr>
        <p:spPr>
          <a:xfrm>
            <a:off x="3376082" y="3202800"/>
            <a:ext cx="175704" cy="54821"/>
          </a:xfrm>
          <a:custGeom>
            <a:avLst/>
            <a:gdLst/>
            <a:ahLst/>
            <a:cxnLst/>
            <a:rect l="l" t="t" r="r" b="b"/>
            <a:pathLst>
              <a:path w="9737" h="3038" extrusionOk="0">
                <a:moveTo>
                  <a:pt x="676" y="1"/>
                </a:moveTo>
                <a:cubicBezTo>
                  <a:pt x="290" y="1"/>
                  <a:pt x="1" y="121"/>
                  <a:pt x="49" y="266"/>
                </a:cubicBezTo>
                <a:lnTo>
                  <a:pt x="989" y="2772"/>
                </a:lnTo>
                <a:cubicBezTo>
                  <a:pt x="1037" y="2917"/>
                  <a:pt x="1423" y="3037"/>
                  <a:pt x="1832" y="3037"/>
                </a:cubicBezTo>
                <a:lnTo>
                  <a:pt x="9013" y="3037"/>
                </a:lnTo>
                <a:cubicBezTo>
                  <a:pt x="9447" y="3037"/>
                  <a:pt x="9736" y="2917"/>
                  <a:pt x="9664" y="2772"/>
                </a:cubicBezTo>
                <a:lnTo>
                  <a:pt x="8411" y="266"/>
                </a:lnTo>
                <a:cubicBezTo>
                  <a:pt x="8339" y="121"/>
                  <a:pt x="7953" y="1"/>
                  <a:pt x="754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9"/>
          <p:cNvSpPr/>
          <p:nvPr/>
        </p:nvSpPr>
        <p:spPr>
          <a:xfrm>
            <a:off x="3551768" y="3202800"/>
            <a:ext cx="183085" cy="54821"/>
          </a:xfrm>
          <a:custGeom>
            <a:avLst/>
            <a:gdLst/>
            <a:ahLst/>
            <a:cxnLst/>
            <a:rect l="l" t="t" r="r" b="b"/>
            <a:pathLst>
              <a:path w="10146" h="3038" extrusionOk="0">
                <a:moveTo>
                  <a:pt x="675" y="1"/>
                </a:moveTo>
                <a:cubicBezTo>
                  <a:pt x="265" y="1"/>
                  <a:pt x="0" y="121"/>
                  <a:pt x="97" y="266"/>
                </a:cubicBezTo>
                <a:lnTo>
                  <a:pt x="1374" y="2772"/>
                </a:lnTo>
                <a:cubicBezTo>
                  <a:pt x="1446" y="2917"/>
                  <a:pt x="1856" y="3037"/>
                  <a:pt x="2290" y="3037"/>
                </a:cubicBezTo>
                <a:lnTo>
                  <a:pt x="9471" y="3037"/>
                </a:lnTo>
                <a:cubicBezTo>
                  <a:pt x="9880" y="3037"/>
                  <a:pt x="10145" y="2917"/>
                  <a:pt x="10049" y="2772"/>
                </a:cubicBezTo>
                <a:lnTo>
                  <a:pt x="8459" y="266"/>
                </a:lnTo>
                <a:cubicBezTo>
                  <a:pt x="8362" y="121"/>
                  <a:pt x="7953" y="1"/>
                  <a:pt x="754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9"/>
          <p:cNvSpPr/>
          <p:nvPr/>
        </p:nvSpPr>
        <p:spPr>
          <a:xfrm>
            <a:off x="3727869" y="3202800"/>
            <a:ext cx="190483" cy="55254"/>
          </a:xfrm>
          <a:custGeom>
            <a:avLst/>
            <a:gdLst/>
            <a:ahLst/>
            <a:cxnLst/>
            <a:rect l="l" t="t" r="r" b="b"/>
            <a:pathLst>
              <a:path w="10556" h="3062" extrusionOk="0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9"/>
          <p:cNvSpPr/>
          <p:nvPr/>
        </p:nvSpPr>
        <p:spPr>
          <a:xfrm>
            <a:off x="3903555" y="3203251"/>
            <a:ext cx="197863" cy="54803"/>
          </a:xfrm>
          <a:custGeom>
            <a:avLst/>
            <a:gdLst/>
            <a:ahLst/>
            <a:cxnLst/>
            <a:rect l="l" t="t" r="r" b="b"/>
            <a:pathLst>
              <a:path w="10965" h="3037" extrusionOk="0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9"/>
          <p:cNvSpPr/>
          <p:nvPr/>
        </p:nvSpPr>
        <p:spPr>
          <a:xfrm>
            <a:off x="4079656" y="3203251"/>
            <a:ext cx="205262" cy="54803"/>
          </a:xfrm>
          <a:custGeom>
            <a:avLst/>
            <a:gdLst/>
            <a:ahLst/>
            <a:cxnLst/>
            <a:rect l="l" t="t" r="r" b="b"/>
            <a:pathLst>
              <a:path w="11375" h="3037" extrusionOk="0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9"/>
          <p:cNvSpPr/>
          <p:nvPr/>
        </p:nvSpPr>
        <p:spPr>
          <a:xfrm>
            <a:off x="1483648" y="3264117"/>
            <a:ext cx="290940" cy="54803"/>
          </a:xfrm>
          <a:custGeom>
            <a:avLst/>
            <a:gdLst/>
            <a:ahLst/>
            <a:cxnLst/>
            <a:rect l="l" t="t" r="r" b="b"/>
            <a:pathLst>
              <a:path w="16123" h="3037" extrusionOk="0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9"/>
          <p:cNvSpPr/>
          <p:nvPr/>
        </p:nvSpPr>
        <p:spPr>
          <a:xfrm>
            <a:off x="1754558" y="3264117"/>
            <a:ext cx="203530" cy="54803"/>
          </a:xfrm>
          <a:custGeom>
            <a:avLst/>
            <a:gdLst/>
            <a:ahLst/>
            <a:cxnLst/>
            <a:rect l="l" t="t" r="r" b="b"/>
            <a:pathLst>
              <a:path w="11279" h="3037" extrusionOk="0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9"/>
          <p:cNvSpPr/>
          <p:nvPr/>
        </p:nvSpPr>
        <p:spPr>
          <a:xfrm>
            <a:off x="1946755" y="3264117"/>
            <a:ext cx="196131" cy="55254"/>
          </a:xfrm>
          <a:custGeom>
            <a:avLst/>
            <a:gdLst/>
            <a:ahLst/>
            <a:cxnLst/>
            <a:rect l="l" t="t" r="r" b="b"/>
            <a:pathLst>
              <a:path w="10869" h="3062" extrusionOk="0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9"/>
          <p:cNvSpPr/>
          <p:nvPr/>
        </p:nvSpPr>
        <p:spPr>
          <a:xfrm>
            <a:off x="2139404" y="3264550"/>
            <a:ext cx="188733" cy="54821"/>
          </a:xfrm>
          <a:custGeom>
            <a:avLst/>
            <a:gdLst/>
            <a:ahLst/>
            <a:cxnLst/>
            <a:rect l="l" t="t" r="r" b="b"/>
            <a:pathLst>
              <a:path w="10459" h="3038" extrusionOk="0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/>
          <p:nvPr/>
        </p:nvSpPr>
        <p:spPr>
          <a:xfrm>
            <a:off x="2332467" y="3264550"/>
            <a:ext cx="181352" cy="54821"/>
          </a:xfrm>
          <a:custGeom>
            <a:avLst/>
            <a:gdLst/>
            <a:ahLst/>
            <a:cxnLst/>
            <a:rect l="l" t="t" r="r" b="b"/>
            <a:pathLst>
              <a:path w="10050" h="3038" extrusionOk="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9"/>
          <p:cNvSpPr/>
          <p:nvPr/>
        </p:nvSpPr>
        <p:spPr>
          <a:xfrm>
            <a:off x="2525098" y="3264550"/>
            <a:ext cx="173954" cy="55254"/>
          </a:xfrm>
          <a:custGeom>
            <a:avLst/>
            <a:gdLst/>
            <a:ahLst/>
            <a:cxnLst/>
            <a:rect l="l" t="t" r="r" b="b"/>
            <a:pathLst>
              <a:path w="9640" h="3062" extrusionOk="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9"/>
          <p:cNvSpPr/>
          <p:nvPr/>
        </p:nvSpPr>
        <p:spPr>
          <a:xfrm>
            <a:off x="2717295" y="3264983"/>
            <a:ext cx="166573" cy="54821"/>
          </a:xfrm>
          <a:custGeom>
            <a:avLst/>
            <a:gdLst/>
            <a:ahLst/>
            <a:cxnLst/>
            <a:rect l="l" t="t" r="r" b="b"/>
            <a:pathLst>
              <a:path w="9231" h="3038" extrusionOk="0">
                <a:moveTo>
                  <a:pt x="1254" y="1"/>
                </a:moveTo>
                <a:cubicBezTo>
                  <a:pt x="820" y="1"/>
                  <a:pt x="459" y="121"/>
                  <a:pt x="435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339" y="3037"/>
                </a:lnTo>
                <a:cubicBezTo>
                  <a:pt x="8772" y="3037"/>
                  <a:pt x="9134" y="2917"/>
                  <a:pt x="9134" y="2772"/>
                </a:cubicBezTo>
                <a:lnTo>
                  <a:pt x="9230" y="266"/>
                </a:lnTo>
                <a:cubicBezTo>
                  <a:pt x="9230" y="121"/>
                  <a:pt x="8893" y="1"/>
                  <a:pt x="848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9"/>
          <p:cNvSpPr/>
          <p:nvPr/>
        </p:nvSpPr>
        <p:spPr>
          <a:xfrm>
            <a:off x="2909943" y="3264983"/>
            <a:ext cx="164823" cy="54821"/>
          </a:xfrm>
          <a:custGeom>
            <a:avLst/>
            <a:gdLst/>
            <a:ahLst/>
            <a:cxnLst/>
            <a:rect l="l" t="t" r="r" b="b"/>
            <a:pathLst>
              <a:path w="9134" h="3038" extrusionOk="0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9"/>
          <p:cNvSpPr/>
          <p:nvPr/>
        </p:nvSpPr>
        <p:spPr>
          <a:xfrm>
            <a:off x="3095608" y="3264983"/>
            <a:ext cx="171355" cy="55254"/>
          </a:xfrm>
          <a:custGeom>
            <a:avLst/>
            <a:gdLst/>
            <a:ahLst/>
            <a:cxnLst/>
            <a:rect l="l" t="t" r="r" b="b"/>
            <a:pathLst>
              <a:path w="9496" h="3062" extrusionOk="0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9"/>
          <p:cNvSpPr/>
          <p:nvPr/>
        </p:nvSpPr>
        <p:spPr>
          <a:xfrm>
            <a:off x="3289556" y="3265416"/>
            <a:ext cx="179169" cy="54821"/>
          </a:xfrm>
          <a:custGeom>
            <a:avLst/>
            <a:gdLst/>
            <a:ahLst/>
            <a:cxnLst/>
            <a:rect l="l" t="t" r="r" b="b"/>
            <a:pathLst>
              <a:path w="9929" h="3038" extrusionOk="0">
                <a:moveTo>
                  <a:pt x="747" y="1"/>
                </a:moveTo>
                <a:cubicBezTo>
                  <a:pt x="314" y="1"/>
                  <a:pt x="0" y="121"/>
                  <a:pt x="49" y="266"/>
                </a:cubicBezTo>
                <a:lnTo>
                  <a:pt x="747" y="2772"/>
                </a:lnTo>
                <a:cubicBezTo>
                  <a:pt x="796" y="2917"/>
                  <a:pt x="1181" y="3037"/>
                  <a:pt x="1639" y="3037"/>
                </a:cubicBezTo>
                <a:lnTo>
                  <a:pt x="9182" y="3037"/>
                </a:lnTo>
                <a:cubicBezTo>
                  <a:pt x="9615" y="3037"/>
                  <a:pt x="9929" y="2917"/>
                  <a:pt x="9856" y="2772"/>
                </a:cubicBezTo>
                <a:lnTo>
                  <a:pt x="8844" y="266"/>
                </a:lnTo>
                <a:cubicBezTo>
                  <a:pt x="8772" y="121"/>
                  <a:pt x="8386" y="1"/>
                  <a:pt x="7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9"/>
          <p:cNvSpPr/>
          <p:nvPr/>
        </p:nvSpPr>
        <p:spPr>
          <a:xfrm>
            <a:off x="3474806" y="3265416"/>
            <a:ext cx="186116" cy="54821"/>
          </a:xfrm>
          <a:custGeom>
            <a:avLst/>
            <a:gdLst/>
            <a:ahLst/>
            <a:cxnLst/>
            <a:rect l="l" t="t" r="r" b="b"/>
            <a:pathLst>
              <a:path w="10314" h="3038" extrusionOk="0">
                <a:moveTo>
                  <a:pt x="699" y="1"/>
                </a:moveTo>
                <a:cubicBezTo>
                  <a:pt x="289" y="1"/>
                  <a:pt x="0" y="121"/>
                  <a:pt x="48" y="266"/>
                </a:cubicBezTo>
                <a:lnTo>
                  <a:pt x="1133" y="2772"/>
                </a:lnTo>
                <a:cubicBezTo>
                  <a:pt x="1205" y="2917"/>
                  <a:pt x="1615" y="3037"/>
                  <a:pt x="2048" y="3037"/>
                </a:cubicBezTo>
                <a:lnTo>
                  <a:pt x="9591" y="3037"/>
                </a:lnTo>
                <a:cubicBezTo>
                  <a:pt x="10025" y="3037"/>
                  <a:pt x="10314" y="2917"/>
                  <a:pt x="10242" y="2772"/>
                </a:cubicBezTo>
                <a:lnTo>
                  <a:pt x="8844" y="266"/>
                </a:lnTo>
                <a:cubicBezTo>
                  <a:pt x="8772" y="121"/>
                  <a:pt x="8362" y="1"/>
                  <a:pt x="79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9"/>
          <p:cNvSpPr/>
          <p:nvPr/>
        </p:nvSpPr>
        <p:spPr>
          <a:xfrm>
            <a:off x="3659605" y="3265416"/>
            <a:ext cx="193966" cy="55254"/>
          </a:xfrm>
          <a:custGeom>
            <a:avLst/>
            <a:gdLst/>
            <a:ahLst/>
            <a:cxnLst/>
            <a:rect l="l" t="t" r="r" b="b"/>
            <a:pathLst>
              <a:path w="10749" h="3062" extrusionOk="0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49"/>
          <p:cNvSpPr/>
          <p:nvPr/>
        </p:nvSpPr>
        <p:spPr>
          <a:xfrm>
            <a:off x="3844855" y="3265867"/>
            <a:ext cx="200913" cy="54803"/>
          </a:xfrm>
          <a:custGeom>
            <a:avLst/>
            <a:gdLst/>
            <a:ahLst/>
            <a:cxnLst/>
            <a:rect l="l" t="t" r="r" b="b"/>
            <a:pathLst>
              <a:path w="11134" h="3037" extrusionOk="0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9"/>
          <p:cNvSpPr/>
          <p:nvPr/>
        </p:nvSpPr>
        <p:spPr>
          <a:xfrm>
            <a:off x="4029654" y="3265867"/>
            <a:ext cx="322681" cy="55236"/>
          </a:xfrm>
          <a:custGeom>
            <a:avLst/>
            <a:gdLst/>
            <a:ahLst/>
            <a:cxnLst/>
            <a:rect l="l" t="t" r="r" b="b"/>
            <a:pathLst>
              <a:path w="17882" h="3061" extrusionOk="0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49"/>
          <p:cNvSpPr/>
          <p:nvPr/>
        </p:nvSpPr>
        <p:spPr>
          <a:xfrm>
            <a:off x="1275373" y="3454149"/>
            <a:ext cx="326145" cy="54803"/>
          </a:xfrm>
          <a:custGeom>
            <a:avLst/>
            <a:gdLst/>
            <a:ahLst/>
            <a:cxnLst/>
            <a:rect l="l" t="t" r="r" b="b"/>
            <a:pathLst>
              <a:path w="18074" h="3037" extrusionOk="0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9"/>
          <p:cNvSpPr/>
          <p:nvPr/>
        </p:nvSpPr>
        <p:spPr>
          <a:xfrm>
            <a:off x="1584971" y="3454149"/>
            <a:ext cx="227439" cy="54803"/>
          </a:xfrm>
          <a:custGeom>
            <a:avLst/>
            <a:gdLst/>
            <a:ahLst/>
            <a:cxnLst/>
            <a:rect l="l" t="t" r="r" b="b"/>
            <a:pathLst>
              <a:path w="12604" h="3037" extrusionOk="0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9"/>
          <p:cNvSpPr/>
          <p:nvPr/>
        </p:nvSpPr>
        <p:spPr>
          <a:xfrm>
            <a:off x="1805445" y="3454149"/>
            <a:ext cx="219608" cy="55236"/>
          </a:xfrm>
          <a:custGeom>
            <a:avLst/>
            <a:gdLst/>
            <a:ahLst/>
            <a:cxnLst/>
            <a:rect l="l" t="t" r="r" b="b"/>
            <a:pathLst>
              <a:path w="12170" h="3061" extrusionOk="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9"/>
          <p:cNvSpPr/>
          <p:nvPr/>
        </p:nvSpPr>
        <p:spPr>
          <a:xfrm>
            <a:off x="2025468" y="3454582"/>
            <a:ext cx="212227" cy="54803"/>
          </a:xfrm>
          <a:custGeom>
            <a:avLst/>
            <a:gdLst/>
            <a:ahLst/>
            <a:cxnLst/>
            <a:rect l="l" t="t" r="r" b="b"/>
            <a:pathLst>
              <a:path w="11761" h="3037" extrusionOk="0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9"/>
          <p:cNvSpPr/>
          <p:nvPr/>
        </p:nvSpPr>
        <p:spPr>
          <a:xfrm>
            <a:off x="2250290" y="3454582"/>
            <a:ext cx="1193208" cy="55669"/>
          </a:xfrm>
          <a:custGeom>
            <a:avLst/>
            <a:gdLst/>
            <a:ahLst/>
            <a:cxnLst/>
            <a:rect l="l" t="t" r="r" b="b"/>
            <a:pathLst>
              <a:path w="66124" h="3085" extrusionOk="0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9"/>
          <p:cNvSpPr/>
          <p:nvPr/>
        </p:nvSpPr>
        <p:spPr>
          <a:xfrm>
            <a:off x="3457411" y="3455448"/>
            <a:ext cx="206561" cy="55254"/>
          </a:xfrm>
          <a:custGeom>
            <a:avLst/>
            <a:gdLst/>
            <a:ahLst/>
            <a:cxnLst/>
            <a:rect l="l" t="t" r="r" b="b"/>
            <a:pathLst>
              <a:path w="11447" h="3062" extrusionOk="0">
                <a:moveTo>
                  <a:pt x="844" y="1"/>
                </a:moveTo>
                <a:cubicBezTo>
                  <a:pt x="338" y="1"/>
                  <a:pt x="0" y="121"/>
                  <a:pt x="48" y="266"/>
                </a:cubicBezTo>
                <a:lnTo>
                  <a:pt x="940" y="2772"/>
                </a:lnTo>
                <a:cubicBezTo>
                  <a:pt x="1012" y="2916"/>
                  <a:pt x="1470" y="3037"/>
                  <a:pt x="1976" y="3037"/>
                </a:cubicBezTo>
                <a:lnTo>
                  <a:pt x="10579" y="3061"/>
                </a:lnTo>
                <a:cubicBezTo>
                  <a:pt x="11085" y="3061"/>
                  <a:pt x="11447" y="2941"/>
                  <a:pt x="11374" y="2796"/>
                </a:cubicBezTo>
                <a:lnTo>
                  <a:pt x="10145" y="290"/>
                </a:lnTo>
                <a:cubicBezTo>
                  <a:pt x="10097" y="145"/>
                  <a:pt x="9639" y="25"/>
                  <a:pt x="9133" y="25"/>
                </a:cubicBezTo>
                <a:lnTo>
                  <a:pt x="84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9"/>
          <p:cNvSpPr/>
          <p:nvPr/>
        </p:nvSpPr>
        <p:spPr>
          <a:xfrm>
            <a:off x="3670035" y="3455881"/>
            <a:ext cx="213960" cy="54821"/>
          </a:xfrm>
          <a:custGeom>
            <a:avLst/>
            <a:gdLst/>
            <a:ahLst/>
            <a:cxnLst/>
            <a:rect l="l" t="t" r="r" b="b"/>
            <a:pathLst>
              <a:path w="11857" h="3038" extrusionOk="0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9"/>
          <p:cNvSpPr/>
          <p:nvPr/>
        </p:nvSpPr>
        <p:spPr>
          <a:xfrm>
            <a:off x="3882677" y="3455881"/>
            <a:ext cx="221791" cy="55254"/>
          </a:xfrm>
          <a:custGeom>
            <a:avLst/>
            <a:gdLst/>
            <a:ahLst/>
            <a:cxnLst/>
            <a:rect l="l" t="t" r="r" b="b"/>
            <a:pathLst>
              <a:path w="12291" h="3062" extrusionOk="0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9"/>
          <p:cNvSpPr/>
          <p:nvPr/>
        </p:nvSpPr>
        <p:spPr>
          <a:xfrm>
            <a:off x="4095752" y="3456314"/>
            <a:ext cx="228738" cy="54821"/>
          </a:xfrm>
          <a:custGeom>
            <a:avLst/>
            <a:gdLst/>
            <a:ahLst/>
            <a:cxnLst/>
            <a:rect l="l" t="t" r="r" b="b"/>
            <a:pathLst>
              <a:path w="12676" h="3038" extrusionOk="0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9"/>
          <p:cNvSpPr/>
          <p:nvPr/>
        </p:nvSpPr>
        <p:spPr>
          <a:xfrm>
            <a:off x="4309261" y="3456314"/>
            <a:ext cx="236137" cy="54821"/>
          </a:xfrm>
          <a:custGeom>
            <a:avLst/>
            <a:gdLst/>
            <a:ahLst/>
            <a:cxnLst/>
            <a:rect l="l" t="t" r="r" b="b"/>
            <a:pathLst>
              <a:path w="13086" h="3038" extrusionOk="0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9"/>
          <p:cNvSpPr/>
          <p:nvPr/>
        </p:nvSpPr>
        <p:spPr>
          <a:xfrm>
            <a:off x="1414951" y="3326733"/>
            <a:ext cx="411805" cy="54821"/>
          </a:xfrm>
          <a:custGeom>
            <a:avLst/>
            <a:gdLst/>
            <a:ahLst/>
            <a:cxnLst/>
            <a:rect l="l" t="t" r="r" b="b"/>
            <a:pathLst>
              <a:path w="22821" h="3038" extrusionOk="0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9"/>
          <p:cNvSpPr/>
          <p:nvPr/>
        </p:nvSpPr>
        <p:spPr>
          <a:xfrm>
            <a:off x="1815442" y="3326733"/>
            <a:ext cx="206994" cy="55254"/>
          </a:xfrm>
          <a:custGeom>
            <a:avLst/>
            <a:gdLst/>
            <a:ahLst/>
            <a:cxnLst/>
            <a:rect l="l" t="t" r="r" b="b"/>
            <a:pathLst>
              <a:path w="11471" h="3062" extrusionOk="0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9"/>
          <p:cNvSpPr/>
          <p:nvPr/>
        </p:nvSpPr>
        <p:spPr>
          <a:xfrm>
            <a:off x="2017203" y="3327166"/>
            <a:ext cx="199614" cy="54821"/>
          </a:xfrm>
          <a:custGeom>
            <a:avLst/>
            <a:gdLst/>
            <a:ahLst/>
            <a:cxnLst/>
            <a:rect l="l" t="t" r="r" b="b"/>
            <a:pathLst>
              <a:path w="11062" h="3038" extrusionOk="0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9"/>
          <p:cNvSpPr/>
          <p:nvPr/>
        </p:nvSpPr>
        <p:spPr>
          <a:xfrm>
            <a:off x="2219848" y="3327166"/>
            <a:ext cx="191782" cy="54821"/>
          </a:xfrm>
          <a:custGeom>
            <a:avLst/>
            <a:gdLst/>
            <a:ahLst/>
            <a:cxnLst/>
            <a:rect l="l" t="t" r="r" b="b"/>
            <a:pathLst>
              <a:path w="10628" h="3038" extrusionOk="0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9"/>
          <p:cNvSpPr/>
          <p:nvPr/>
        </p:nvSpPr>
        <p:spPr>
          <a:xfrm>
            <a:off x="2421176" y="3327166"/>
            <a:ext cx="184817" cy="55254"/>
          </a:xfrm>
          <a:custGeom>
            <a:avLst/>
            <a:gdLst/>
            <a:ahLst/>
            <a:cxnLst/>
            <a:rect l="l" t="t" r="r" b="b"/>
            <a:pathLst>
              <a:path w="10242" h="3062" extrusionOk="0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9"/>
          <p:cNvSpPr/>
          <p:nvPr/>
        </p:nvSpPr>
        <p:spPr>
          <a:xfrm>
            <a:off x="2622938" y="3327599"/>
            <a:ext cx="177436" cy="54821"/>
          </a:xfrm>
          <a:custGeom>
            <a:avLst/>
            <a:gdLst/>
            <a:ahLst/>
            <a:cxnLst/>
            <a:rect l="l" t="t" r="r" b="b"/>
            <a:pathLst>
              <a:path w="9833" h="3038" extrusionOk="0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9"/>
          <p:cNvSpPr/>
          <p:nvPr/>
        </p:nvSpPr>
        <p:spPr>
          <a:xfrm>
            <a:off x="2824266" y="3327599"/>
            <a:ext cx="172655" cy="54821"/>
          </a:xfrm>
          <a:custGeom>
            <a:avLst/>
            <a:gdLst/>
            <a:ahLst/>
            <a:cxnLst/>
            <a:rect l="l" t="t" r="r" b="b"/>
            <a:pathLst>
              <a:path w="9568" h="3038" extrusionOk="0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9"/>
          <p:cNvSpPr/>
          <p:nvPr/>
        </p:nvSpPr>
        <p:spPr>
          <a:xfrm>
            <a:off x="3022562" y="3327599"/>
            <a:ext cx="176137" cy="55254"/>
          </a:xfrm>
          <a:custGeom>
            <a:avLst/>
            <a:gdLst/>
            <a:ahLst/>
            <a:cxnLst/>
            <a:rect l="l" t="t" r="r" b="b"/>
            <a:pathLst>
              <a:path w="9761" h="3062" extrusionOk="0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9"/>
          <p:cNvSpPr/>
          <p:nvPr/>
        </p:nvSpPr>
        <p:spPr>
          <a:xfrm>
            <a:off x="3216510" y="3328050"/>
            <a:ext cx="183518" cy="54803"/>
          </a:xfrm>
          <a:custGeom>
            <a:avLst/>
            <a:gdLst/>
            <a:ahLst/>
            <a:cxnLst/>
            <a:rect l="l" t="t" r="r" b="b"/>
            <a:pathLst>
              <a:path w="10170" h="3037" extrusionOk="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9"/>
          <p:cNvSpPr/>
          <p:nvPr/>
        </p:nvSpPr>
        <p:spPr>
          <a:xfrm>
            <a:off x="3410873" y="3328050"/>
            <a:ext cx="190916" cy="54803"/>
          </a:xfrm>
          <a:custGeom>
            <a:avLst/>
            <a:gdLst/>
            <a:ahLst/>
            <a:cxnLst/>
            <a:rect l="l" t="t" r="r" b="b"/>
            <a:pathLst>
              <a:path w="10580" h="3037" extrusionOk="0">
                <a:moveTo>
                  <a:pt x="748" y="0"/>
                </a:moveTo>
                <a:cubicBezTo>
                  <a:pt x="314" y="0"/>
                  <a:pt x="1" y="121"/>
                  <a:pt x="49" y="265"/>
                </a:cubicBezTo>
                <a:lnTo>
                  <a:pt x="965" y="2771"/>
                </a:lnTo>
                <a:cubicBezTo>
                  <a:pt x="1013" y="2916"/>
                  <a:pt x="1422" y="3036"/>
                  <a:pt x="1880" y="3036"/>
                </a:cubicBezTo>
                <a:lnTo>
                  <a:pt x="9784" y="3036"/>
                </a:lnTo>
                <a:cubicBezTo>
                  <a:pt x="10242" y="3036"/>
                  <a:pt x="10580" y="2940"/>
                  <a:pt x="10507" y="2771"/>
                </a:cubicBezTo>
                <a:lnTo>
                  <a:pt x="9278" y="265"/>
                </a:lnTo>
                <a:cubicBezTo>
                  <a:pt x="9206" y="121"/>
                  <a:pt x="8796" y="0"/>
                  <a:pt x="833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9"/>
          <p:cNvSpPr/>
          <p:nvPr/>
        </p:nvSpPr>
        <p:spPr>
          <a:xfrm>
            <a:off x="3604928" y="3328429"/>
            <a:ext cx="198188" cy="54857"/>
          </a:xfrm>
          <a:custGeom>
            <a:avLst/>
            <a:gdLst/>
            <a:ahLst/>
            <a:cxnLst/>
            <a:rect l="l" t="t" r="r" b="b"/>
            <a:pathLst>
              <a:path w="10983" h="3040" extrusionOk="0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9"/>
          <p:cNvSpPr/>
          <p:nvPr/>
        </p:nvSpPr>
        <p:spPr>
          <a:xfrm>
            <a:off x="3799183" y="3328483"/>
            <a:ext cx="205713" cy="54803"/>
          </a:xfrm>
          <a:custGeom>
            <a:avLst/>
            <a:gdLst/>
            <a:ahLst/>
            <a:cxnLst/>
            <a:rect l="l" t="t" r="r" b="b"/>
            <a:pathLst>
              <a:path w="11400" h="3037" extrusionOk="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9"/>
          <p:cNvSpPr/>
          <p:nvPr/>
        </p:nvSpPr>
        <p:spPr>
          <a:xfrm>
            <a:off x="3993564" y="3328483"/>
            <a:ext cx="212660" cy="55236"/>
          </a:xfrm>
          <a:custGeom>
            <a:avLst/>
            <a:gdLst/>
            <a:ahLst/>
            <a:cxnLst/>
            <a:rect l="l" t="t" r="r" b="b"/>
            <a:pathLst>
              <a:path w="11785" h="3061" extrusionOk="0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9"/>
          <p:cNvSpPr/>
          <p:nvPr/>
        </p:nvSpPr>
        <p:spPr>
          <a:xfrm>
            <a:off x="4188377" y="3328917"/>
            <a:ext cx="220474" cy="54803"/>
          </a:xfrm>
          <a:custGeom>
            <a:avLst/>
            <a:gdLst/>
            <a:ahLst/>
            <a:cxnLst/>
            <a:rect l="l" t="t" r="r" b="b"/>
            <a:pathLst>
              <a:path w="12218" h="3037" extrusionOk="0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9"/>
          <p:cNvSpPr/>
          <p:nvPr/>
        </p:nvSpPr>
        <p:spPr>
          <a:xfrm>
            <a:off x="1344937" y="3390667"/>
            <a:ext cx="547052" cy="54803"/>
          </a:xfrm>
          <a:custGeom>
            <a:avLst/>
            <a:gdLst/>
            <a:ahLst/>
            <a:cxnLst/>
            <a:rect l="l" t="t" r="r" b="b"/>
            <a:pathLst>
              <a:path w="30316" h="3037" extrusionOk="0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9"/>
          <p:cNvSpPr/>
          <p:nvPr/>
        </p:nvSpPr>
        <p:spPr>
          <a:xfrm>
            <a:off x="1884572" y="3390667"/>
            <a:ext cx="210495" cy="55236"/>
          </a:xfrm>
          <a:custGeom>
            <a:avLst/>
            <a:gdLst/>
            <a:ahLst/>
            <a:cxnLst/>
            <a:rect l="l" t="t" r="r" b="b"/>
            <a:pathLst>
              <a:path w="11665" h="3061" extrusionOk="0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9"/>
          <p:cNvSpPr/>
          <p:nvPr/>
        </p:nvSpPr>
        <p:spPr>
          <a:xfrm>
            <a:off x="2096348" y="3391100"/>
            <a:ext cx="203096" cy="54803"/>
          </a:xfrm>
          <a:custGeom>
            <a:avLst/>
            <a:gdLst/>
            <a:ahLst/>
            <a:cxnLst/>
            <a:rect l="l" t="t" r="r" b="b"/>
            <a:pathLst>
              <a:path w="11255" h="3037" extrusionOk="0">
                <a:moveTo>
                  <a:pt x="2531" y="0"/>
                </a:moveTo>
                <a:cubicBezTo>
                  <a:pt x="2049" y="0"/>
                  <a:pt x="1615" y="121"/>
                  <a:pt x="1519" y="265"/>
                </a:cubicBezTo>
                <a:lnTo>
                  <a:pt x="73" y="2771"/>
                </a:lnTo>
                <a:cubicBezTo>
                  <a:pt x="0" y="2916"/>
                  <a:pt x="314" y="3036"/>
                  <a:pt x="796" y="3036"/>
                </a:cubicBezTo>
                <a:lnTo>
                  <a:pt x="9061" y="3036"/>
                </a:lnTo>
                <a:cubicBezTo>
                  <a:pt x="9543" y="3036"/>
                  <a:pt x="10001" y="2916"/>
                  <a:pt x="10073" y="2771"/>
                </a:cubicBezTo>
                <a:lnTo>
                  <a:pt x="11206" y="265"/>
                </a:lnTo>
                <a:cubicBezTo>
                  <a:pt x="11254" y="121"/>
                  <a:pt x="10941" y="0"/>
                  <a:pt x="1045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9"/>
          <p:cNvSpPr/>
          <p:nvPr/>
        </p:nvSpPr>
        <p:spPr>
          <a:xfrm>
            <a:off x="2307240" y="3391100"/>
            <a:ext cx="195698" cy="54803"/>
          </a:xfrm>
          <a:custGeom>
            <a:avLst/>
            <a:gdLst/>
            <a:ahLst/>
            <a:cxnLst/>
            <a:rect l="l" t="t" r="r" b="b"/>
            <a:pathLst>
              <a:path w="10845" h="3037" extrusionOk="0">
                <a:moveTo>
                  <a:pt x="2097" y="0"/>
                </a:moveTo>
                <a:cubicBezTo>
                  <a:pt x="1639" y="0"/>
                  <a:pt x="1206" y="121"/>
                  <a:pt x="1133" y="265"/>
                </a:cubicBezTo>
                <a:lnTo>
                  <a:pt x="49" y="2771"/>
                </a:lnTo>
                <a:cubicBezTo>
                  <a:pt x="1" y="2916"/>
                  <a:pt x="338" y="3036"/>
                  <a:pt x="820" y="3036"/>
                </a:cubicBezTo>
                <a:lnTo>
                  <a:pt x="9086" y="3036"/>
                </a:lnTo>
                <a:cubicBezTo>
                  <a:pt x="9568" y="3036"/>
                  <a:pt x="10001" y="2916"/>
                  <a:pt x="10050" y="2771"/>
                </a:cubicBezTo>
                <a:lnTo>
                  <a:pt x="10821" y="289"/>
                </a:lnTo>
                <a:cubicBezTo>
                  <a:pt x="10845" y="121"/>
                  <a:pt x="10507" y="0"/>
                  <a:pt x="1005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9"/>
          <p:cNvSpPr/>
          <p:nvPr/>
        </p:nvSpPr>
        <p:spPr>
          <a:xfrm>
            <a:off x="2518150" y="3391533"/>
            <a:ext cx="188300" cy="54803"/>
          </a:xfrm>
          <a:custGeom>
            <a:avLst/>
            <a:gdLst/>
            <a:ahLst/>
            <a:cxnLst/>
            <a:rect l="l" t="t" r="r" b="b"/>
            <a:pathLst>
              <a:path w="10435" h="3037" extrusionOk="0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9"/>
          <p:cNvSpPr/>
          <p:nvPr/>
        </p:nvSpPr>
        <p:spPr>
          <a:xfrm>
            <a:off x="2729042" y="3391533"/>
            <a:ext cx="180919" cy="54803"/>
          </a:xfrm>
          <a:custGeom>
            <a:avLst/>
            <a:gdLst/>
            <a:ahLst/>
            <a:cxnLst/>
            <a:rect l="l" t="t" r="r" b="b"/>
            <a:pathLst>
              <a:path w="10026" h="3037" extrusionOk="0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9"/>
          <p:cNvSpPr/>
          <p:nvPr/>
        </p:nvSpPr>
        <p:spPr>
          <a:xfrm>
            <a:off x="2939501" y="3391533"/>
            <a:ext cx="180919" cy="55236"/>
          </a:xfrm>
          <a:custGeom>
            <a:avLst/>
            <a:gdLst/>
            <a:ahLst/>
            <a:cxnLst/>
            <a:rect l="l" t="t" r="r" b="b"/>
            <a:pathLst>
              <a:path w="10026" h="3061" extrusionOk="0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9"/>
          <p:cNvSpPr/>
          <p:nvPr/>
        </p:nvSpPr>
        <p:spPr>
          <a:xfrm>
            <a:off x="3143013" y="3391966"/>
            <a:ext cx="188300" cy="54803"/>
          </a:xfrm>
          <a:custGeom>
            <a:avLst/>
            <a:gdLst/>
            <a:ahLst/>
            <a:cxnLst/>
            <a:rect l="l" t="t" r="r" b="b"/>
            <a:pathLst>
              <a:path w="10435" h="3037" extrusionOk="0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9"/>
          <p:cNvSpPr/>
          <p:nvPr/>
        </p:nvSpPr>
        <p:spPr>
          <a:xfrm>
            <a:off x="3346524" y="3391966"/>
            <a:ext cx="195698" cy="54803"/>
          </a:xfrm>
          <a:custGeom>
            <a:avLst/>
            <a:gdLst/>
            <a:ahLst/>
            <a:cxnLst/>
            <a:rect l="l" t="t" r="r" b="b"/>
            <a:pathLst>
              <a:path w="10845" h="3037" extrusionOk="0">
                <a:moveTo>
                  <a:pt x="820" y="0"/>
                </a:moveTo>
                <a:cubicBezTo>
                  <a:pt x="338" y="0"/>
                  <a:pt x="0" y="121"/>
                  <a:pt x="48" y="265"/>
                </a:cubicBezTo>
                <a:lnTo>
                  <a:pt x="795" y="2772"/>
                </a:lnTo>
                <a:cubicBezTo>
                  <a:pt x="844" y="2916"/>
                  <a:pt x="1277" y="3037"/>
                  <a:pt x="1759" y="3037"/>
                </a:cubicBezTo>
                <a:lnTo>
                  <a:pt x="10025" y="3037"/>
                </a:lnTo>
                <a:cubicBezTo>
                  <a:pt x="10507" y="3037"/>
                  <a:pt x="10844" y="2916"/>
                  <a:pt x="10772" y="2772"/>
                </a:cubicBezTo>
                <a:lnTo>
                  <a:pt x="9712" y="265"/>
                </a:lnTo>
                <a:cubicBezTo>
                  <a:pt x="9663" y="121"/>
                  <a:pt x="9230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9"/>
          <p:cNvSpPr/>
          <p:nvPr/>
        </p:nvSpPr>
        <p:spPr>
          <a:xfrm>
            <a:off x="3550018" y="3391966"/>
            <a:ext cx="203096" cy="55236"/>
          </a:xfrm>
          <a:custGeom>
            <a:avLst/>
            <a:gdLst/>
            <a:ahLst/>
            <a:cxnLst/>
            <a:rect l="l" t="t" r="r" b="b"/>
            <a:pathLst>
              <a:path w="11255" h="3061" extrusionOk="0">
                <a:moveTo>
                  <a:pt x="796" y="0"/>
                </a:moveTo>
                <a:cubicBezTo>
                  <a:pt x="338" y="0"/>
                  <a:pt x="1" y="121"/>
                  <a:pt x="73" y="265"/>
                </a:cubicBezTo>
                <a:lnTo>
                  <a:pt x="1182" y="2772"/>
                </a:lnTo>
                <a:cubicBezTo>
                  <a:pt x="1254" y="2916"/>
                  <a:pt x="1688" y="3037"/>
                  <a:pt x="2194" y="3037"/>
                </a:cubicBezTo>
                <a:lnTo>
                  <a:pt x="10435" y="3061"/>
                </a:lnTo>
                <a:cubicBezTo>
                  <a:pt x="10917" y="3061"/>
                  <a:pt x="11255" y="2940"/>
                  <a:pt x="11158" y="2796"/>
                </a:cubicBezTo>
                <a:lnTo>
                  <a:pt x="9736" y="290"/>
                </a:lnTo>
                <a:cubicBezTo>
                  <a:pt x="9664" y="145"/>
                  <a:pt x="9206" y="24"/>
                  <a:pt x="8748" y="24"/>
                </a:cubicBezTo>
                <a:lnTo>
                  <a:pt x="796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9"/>
          <p:cNvSpPr/>
          <p:nvPr/>
        </p:nvSpPr>
        <p:spPr>
          <a:xfrm>
            <a:off x="3753529" y="3392399"/>
            <a:ext cx="210477" cy="54803"/>
          </a:xfrm>
          <a:custGeom>
            <a:avLst/>
            <a:gdLst/>
            <a:ahLst/>
            <a:cxnLst/>
            <a:rect l="l" t="t" r="r" b="b"/>
            <a:pathLst>
              <a:path w="11664" h="3037" extrusionOk="0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9"/>
          <p:cNvSpPr/>
          <p:nvPr/>
        </p:nvSpPr>
        <p:spPr>
          <a:xfrm>
            <a:off x="3957041" y="3392399"/>
            <a:ext cx="217875" cy="54803"/>
          </a:xfrm>
          <a:custGeom>
            <a:avLst/>
            <a:gdLst/>
            <a:ahLst/>
            <a:cxnLst/>
            <a:rect l="l" t="t" r="r" b="b"/>
            <a:pathLst>
              <a:path w="12074" h="3037" extrusionOk="0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9"/>
          <p:cNvSpPr/>
          <p:nvPr/>
        </p:nvSpPr>
        <p:spPr>
          <a:xfrm>
            <a:off x="4161418" y="3392399"/>
            <a:ext cx="315715" cy="55236"/>
          </a:xfrm>
          <a:custGeom>
            <a:avLst/>
            <a:gdLst/>
            <a:ahLst/>
            <a:cxnLst/>
            <a:rect l="l" t="t" r="r" b="b"/>
            <a:pathLst>
              <a:path w="17496" h="3061" extrusionOk="0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9"/>
          <p:cNvSpPr/>
          <p:nvPr/>
        </p:nvSpPr>
        <p:spPr>
          <a:xfrm>
            <a:off x="684417" y="3742003"/>
            <a:ext cx="4454535" cy="35242"/>
          </a:xfrm>
          <a:custGeom>
            <a:avLst/>
            <a:gdLst/>
            <a:ahLst/>
            <a:cxnLst/>
            <a:rect l="l" t="t" r="r" b="b"/>
            <a:pathLst>
              <a:path w="246857" h="1953" extrusionOk="0">
                <a:moveTo>
                  <a:pt x="940" y="1"/>
                </a:moveTo>
                <a:cubicBezTo>
                  <a:pt x="0" y="989"/>
                  <a:pt x="2314" y="1760"/>
                  <a:pt x="6386" y="1760"/>
                </a:cubicBezTo>
                <a:lnTo>
                  <a:pt x="240447" y="1953"/>
                </a:lnTo>
                <a:cubicBezTo>
                  <a:pt x="244519" y="1953"/>
                  <a:pt x="246857" y="1158"/>
                  <a:pt x="245917" y="194"/>
                </a:cubicBezTo>
                <a:lnTo>
                  <a:pt x="245917" y="194"/>
                </a:lnTo>
                <a:cubicBezTo>
                  <a:pt x="245309" y="732"/>
                  <a:pt x="243408" y="1111"/>
                  <a:pt x="240698" y="1111"/>
                </a:cubicBezTo>
                <a:cubicBezTo>
                  <a:pt x="240615" y="1111"/>
                  <a:pt x="240531" y="1110"/>
                  <a:pt x="240447" y="1109"/>
                </a:cubicBezTo>
                <a:lnTo>
                  <a:pt x="6386" y="941"/>
                </a:lnTo>
                <a:cubicBezTo>
                  <a:pt x="3543" y="941"/>
                  <a:pt x="1567" y="555"/>
                  <a:pt x="940" y="1"/>
                </a:cubicBez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9"/>
          <p:cNvSpPr/>
          <p:nvPr/>
        </p:nvSpPr>
        <p:spPr>
          <a:xfrm>
            <a:off x="1470602" y="1162091"/>
            <a:ext cx="2937383" cy="1896800"/>
          </a:xfrm>
          <a:custGeom>
            <a:avLst/>
            <a:gdLst/>
            <a:ahLst/>
            <a:cxnLst/>
            <a:rect l="l" t="t" r="r" b="b"/>
            <a:pathLst>
              <a:path w="162781" h="105115" extrusionOk="0">
                <a:moveTo>
                  <a:pt x="3543" y="1"/>
                </a:moveTo>
                <a:cubicBezTo>
                  <a:pt x="2242" y="1"/>
                  <a:pt x="1013" y="386"/>
                  <a:pt x="1" y="1061"/>
                </a:cubicBezTo>
                <a:lnTo>
                  <a:pt x="162684" y="105115"/>
                </a:lnTo>
                <a:lnTo>
                  <a:pt x="162781" y="6676"/>
                </a:lnTo>
                <a:cubicBezTo>
                  <a:pt x="162781" y="3061"/>
                  <a:pt x="159841" y="121"/>
                  <a:pt x="156250" y="121"/>
                </a:cubicBezTo>
                <a:lnTo>
                  <a:pt x="3543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647D5E4-8068-4C41-8B72-FB378C857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45" y="1216875"/>
            <a:ext cx="2843701" cy="19407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579525" y="2306782"/>
            <a:ext cx="4439784" cy="22123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/>
            <a:r>
              <a:rPr lang="pt-BR" dirty="0">
                <a:hlinkClick r:id="rId3"/>
              </a:rPr>
              <a:t>https://pt.wikipedia.org/wiki/Terry_Winograd</a:t>
            </a:r>
            <a:endParaRPr lang="pt-BR" dirty="0"/>
          </a:p>
          <a:p>
            <a:pPr marL="0" indent="0" algn="l">
              <a:buNone/>
            </a:pPr>
            <a:endParaRPr lang="pt-BR" dirty="0"/>
          </a:p>
          <a:p>
            <a:pPr marL="285750" indent="-285750" algn="l"/>
            <a:r>
              <a:rPr lang="pt-BR" dirty="0">
                <a:hlinkClick r:id="rId4"/>
              </a:rPr>
              <a:t>https://hci.stanford.edu/winograd/</a:t>
            </a:r>
            <a:endParaRPr lang="pt-BR" dirty="0"/>
          </a:p>
          <a:p>
            <a:pPr marL="0" indent="0" algn="l">
              <a:buNone/>
            </a:pPr>
            <a:endParaRPr lang="pt-BR" dirty="0"/>
          </a:p>
          <a:p>
            <a:pPr marL="285750" indent="-285750" algn="l"/>
            <a:r>
              <a:rPr lang="pt-BR" dirty="0">
                <a:hlinkClick r:id="rId5"/>
              </a:rPr>
              <a:t>https://stringfixer.com/pt/Natural_language_understanding</a:t>
            </a:r>
            <a:endParaRPr lang="pt-BR" dirty="0"/>
          </a:p>
          <a:p>
            <a:pPr marL="285750" indent="-285750" algn="l"/>
            <a:endParaRPr lang="pt-BR" dirty="0"/>
          </a:p>
          <a:p>
            <a:pPr marL="285750" indent="-285750" algn="l"/>
            <a:r>
              <a:rPr lang="pt-BR" dirty="0"/>
              <a:t>https://www.britannica.com/technology/artificial-intelligence/Evolutionary-computing#ref739687</a:t>
            </a:r>
            <a:endParaRPr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LINKS:</a:t>
            </a:r>
            <a:endParaRPr sz="2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899" name="Google Shape;899;p52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055875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Dúvidas?</a:t>
            </a:r>
            <a:endParaRPr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rafaeldamasceno2000@gmail.com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br.abar33@gamil.com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EA0569D-7D57-4219-8DDA-B1676A08542B}"/>
              </a:ext>
            </a:extLst>
          </p:cNvPr>
          <p:cNvSpPr/>
          <p:nvPr/>
        </p:nvSpPr>
        <p:spPr>
          <a:xfrm>
            <a:off x="2259724" y="3153103"/>
            <a:ext cx="4403835" cy="10558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Quem é Terry Winograd?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INTRODUÇÃO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26C7A2-D989-4FAA-BC7F-17E5B1346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299" y="1356537"/>
            <a:ext cx="4156876" cy="3363876"/>
          </a:xfrm>
          <a:prstGeom prst="rect">
            <a:avLst/>
          </a:prstGeom>
        </p:spPr>
      </p:pic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9B5D1C0-6E21-42CD-95E2-4F88566D1869}"/>
              </a:ext>
            </a:extLst>
          </p:cNvPr>
          <p:cNvSpPr txBox="1"/>
          <p:nvPr/>
        </p:nvSpPr>
        <p:spPr>
          <a:xfrm>
            <a:off x="4324036" y="4720413"/>
            <a:ext cx="3589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solidFill>
                  <a:schemeClr val="bg1"/>
                </a:solidFill>
              </a:rPr>
              <a:t>Fonte</a:t>
            </a:r>
            <a:r>
              <a:rPr lang="pt-BR" sz="1200" i="1" dirty="0" err="1">
                <a:solidFill>
                  <a:schemeClr val="bg1"/>
                </a:solidFill>
              </a:rPr>
              <a:t>:https</a:t>
            </a:r>
            <a:r>
              <a:rPr lang="pt-BR" sz="1200" i="1" dirty="0">
                <a:solidFill>
                  <a:schemeClr val="bg1"/>
                </a:solidFill>
              </a:rPr>
              <a:t>://pt.wikipedia.org/wiki/</a:t>
            </a:r>
            <a:r>
              <a:rPr lang="pt-BR" sz="1200" i="1" dirty="0" err="1">
                <a:solidFill>
                  <a:schemeClr val="bg1"/>
                </a:solidFill>
              </a:rPr>
              <a:t>Terry_Winograd</a:t>
            </a:r>
            <a:endParaRPr lang="pt-BR" sz="12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3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TERRY WINOGRAD</a:t>
            </a:r>
            <a:endParaRPr dirty="0"/>
          </a:p>
        </p:txBody>
      </p:sp>
      <p:sp>
        <p:nvSpPr>
          <p:cNvPr id="920" name="Google Shape;920;p53"/>
          <p:cNvSpPr txBox="1"/>
          <p:nvPr/>
        </p:nvSpPr>
        <p:spPr>
          <a:xfrm>
            <a:off x="847701" y="623100"/>
            <a:ext cx="3963290" cy="30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uFill>
                <a:noFill/>
              </a:uFill>
              <a:latin typeface="Anaheim"/>
              <a:ea typeface="Anaheim"/>
              <a:cs typeface="Anaheim"/>
              <a:sym typeface="Anaheim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u="sng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Winograd</a:t>
            </a:r>
            <a:r>
              <a:rPr lang="en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 n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asceu em 24 de fevereiro de 1946 em Takoma Park - EUA</a:t>
            </a: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  <a:sym typeface="Anaheim"/>
              </a:rPr>
              <a:t>Ciêntista da computação e Ph.D (Matematica)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Professor da Universidade Stanford</a:t>
            </a: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Co-diretor do grupo de interaçao humano-computador de Stanford</a:t>
            </a: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Mais conhecido nas áres de filosofia da mente e inteligência artificial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pt-BR" b="0" i="0" dirty="0">
                <a:solidFill>
                  <a:srgbClr val="DCDDDE"/>
                </a:solidFill>
                <a:effectLst/>
                <a:latin typeface="Whitney"/>
              </a:rPr>
              <a:t>membro da </a:t>
            </a:r>
            <a:r>
              <a:rPr lang="pt-BR" b="0" i="0" dirty="0" err="1">
                <a:solidFill>
                  <a:srgbClr val="DCDDDE"/>
                </a:solidFill>
                <a:effectLst/>
                <a:latin typeface="Whitney"/>
              </a:rPr>
              <a:t>Association</a:t>
            </a:r>
            <a:r>
              <a:rPr lang="pt-BR" b="0" i="0" dirty="0">
                <a:solidFill>
                  <a:srgbClr val="DCDDDE"/>
                </a:solidFill>
                <a:effectLst/>
                <a:latin typeface="Whitney"/>
              </a:rPr>
              <a:t> for </a:t>
            </a:r>
            <a:r>
              <a:rPr lang="pt-BR" b="0" i="0" dirty="0" err="1">
                <a:solidFill>
                  <a:srgbClr val="DCDDDE"/>
                </a:solidFill>
                <a:effectLst/>
                <a:latin typeface="Whitney"/>
              </a:rPr>
              <a:t>Computing</a:t>
            </a:r>
            <a:r>
              <a:rPr lang="pt-BR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r>
              <a:rPr lang="pt-BR" b="0" i="0" dirty="0" err="1">
                <a:solidFill>
                  <a:srgbClr val="DCDDDE"/>
                </a:solidFill>
                <a:effectLst/>
                <a:latin typeface="Whitney"/>
              </a:rPr>
              <a:t>Machinery</a:t>
            </a:r>
            <a:r>
              <a:rPr lang="pt-BR" b="0" i="0" dirty="0">
                <a:solidFill>
                  <a:srgbClr val="DCDDDE"/>
                </a:solidFill>
                <a:effectLst/>
                <a:latin typeface="Whitney"/>
              </a:rPr>
              <a:t> desde 2009.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pt-BR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Recebeu o SIGCHI </a:t>
            </a:r>
            <a:r>
              <a:rPr lang="pt-BR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Lifetime</a:t>
            </a:r>
            <a:r>
              <a:rPr lang="pt-BR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pt-BR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Research</a:t>
            </a:r>
            <a:r>
              <a:rPr lang="pt-BR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pt-BR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Award</a:t>
            </a:r>
            <a:r>
              <a:rPr lang="pt-BR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de 2011</a:t>
            </a: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270EC5-86A9-4FDD-8E87-31D8DB5FD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168" y="1134000"/>
            <a:ext cx="2693882" cy="345826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222A401-A2A8-4FC4-BFA2-7EF9A55E6292}"/>
              </a:ext>
            </a:extLst>
          </p:cNvPr>
          <p:cNvSpPr txBox="1"/>
          <p:nvPr/>
        </p:nvSpPr>
        <p:spPr>
          <a:xfrm>
            <a:off x="5041900" y="4592262"/>
            <a:ext cx="2925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Fonte: https://hci.stanford.edu/winograd/</a:t>
            </a:r>
          </a:p>
        </p:txBody>
      </p:sp>
    </p:spTree>
    <p:extLst>
      <p:ext uri="{BB962C8B-B14F-4D97-AF65-F5344CB8AC3E}">
        <p14:creationId xmlns:p14="http://schemas.microsoft.com/office/powerpoint/2010/main" val="2227759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 txBox="1">
            <a:spLocks noGrp="1"/>
          </p:cNvSpPr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—TERRY WINOGRAD</a:t>
            </a:r>
            <a:br>
              <a:rPr lang="en" dirty="0"/>
            </a:b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1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“</a:t>
            </a:r>
            <a:r>
              <a:rPr lang="pt-BR" sz="1400" dirty="0"/>
              <a:t>A principal atividade de programação não é a originação de novos programas independentes, mas na integração, modificação e explicação dos existentes</a:t>
            </a:r>
            <a:r>
              <a:rPr lang="en" sz="1400" dirty="0"/>
              <a:t>.”</a:t>
            </a:r>
            <a:endParaRPr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8"/>
          <p:cNvSpPr/>
          <p:nvPr/>
        </p:nvSpPr>
        <p:spPr>
          <a:xfrm>
            <a:off x="-200" y="2542874"/>
            <a:ext cx="9144000" cy="671412"/>
          </a:xfrm>
          <a:custGeom>
            <a:avLst/>
            <a:gdLst/>
            <a:ahLst/>
            <a:cxnLst/>
            <a:rect l="l" t="t" r="r" b="b"/>
            <a:pathLst>
              <a:path w="285750" h="20980" extrusionOk="0">
                <a:moveTo>
                  <a:pt x="0" y="1"/>
                </a:moveTo>
                <a:lnTo>
                  <a:pt x="0" y="20979"/>
                </a:lnTo>
                <a:lnTo>
                  <a:pt x="285750" y="20979"/>
                </a:lnTo>
                <a:lnTo>
                  <a:pt x="28575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8"/>
          <p:cNvSpPr/>
          <p:nvPr/>
        </p:nvSpPr>
        <p:spPr>
          <a:xfrm>
            <a:off x="6334054" y="2542874"/>
            <a:ext cx="1762144" cy="671412"/>
          </a:xfrm>
          <a:custGeom>
            <a:avLst/>
            <a:gdLst/>
            <a:ahLst/>
            <a:cxnLst/>
            <a:rect l="l" t="t" r="r" b="b"/>
            <a:pathLst>
              <a:path w="55067" h="20980" extrusionOk="0">
                <a:moveTo>
                  <a:pt x="0" y="1"/>
                </a:moveTo>
                <a:lnTo>
                  <a:pt x="0" y="20979"/>
                </a:lnTo>
                <a:lnTo>
                  <a:pt x="55067" y="20979"/>
                </a:lnTo>
                <a:lnTo>
                  <a:pt x="5506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8"/>
          <p:cNvSpPr/>
          <p:nvPr/>
        </p:nvSpPr>
        <p:spPr>
          <a:xfrm>
            <a:off x="4571903" y="2542874"/>
            <a:ext cx="1871872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0" y="1"/>
                </a:moveTo>
                <a:lnTo>
                  <a:pt x="0" y="20979"/>
                </a:lnTo>
                <a:lnTo>
                  <a:pt x="55066" y="20979"/>
                </a:lnTo>
                <a:lnTo>
                  <a:pt x="55066" y="16074"/>
                </a:lnTo>
                <a:lnTo>
                  <a:pt x="58495" y="16074"/>
                </a:lnTo>
                <a:lnTo>
                  <a:pt x="58495" y="4906"/>
                </a:lnTo>
                <a:lnTo>
                  <a:pt x="55066" y="4906"/>
                </a:lnTo>
                <a:lnTo>
                  <a:pt x="550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8"/>
          <p:cNvSpPr/>
          <p:nvPr/>
        </p:nvSpPr>
        <p:spPr>
          <a:xfrm>
            <a:off x="2809719" y="2542874"/>
            <a:ext cx="1871872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1" y="1"/>
                </a:moveTo>
                <a:lnTo>
                  <a:pt x="1" y="20979"/>
                </a:lnTo>
                <a:lnTo>
                  <a:pt x="55067" y="20979"/>
                </a:lnTo>
                <a:lnTo>
                  <a:pt x="55067" y="16074"/>
                </a:lnTo>
                <a:lnTo>
                  <a:pt x="58496" y="16074"/>
                </a:lnTo>
                <a:lnTo>
                  <a:pt x="58496" y="4906"/>
                </a:lnTo>
                <a:lnTo>
                  <a:pt x="55067" y="4906"/>
                </a:lnTo>
                <a:lnTo>
                  <a:pt x="5506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8"/>
          <p:cNvSpPr/>
          <p:nvPr/>
        </p:nvSpPr>
        <p:spPr>
          <a:xfrm>
            <a:off x="1047567" y="2542874"/>
            <a:ext cx="1871872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0" y="1"/>
                </a:moveTo>
                <a:lnTo>
                  <a:pt x="0" y="20979"/>
                </a:lnTo>
                <a:lnTo>
                  <a:pt x="55067" y="20979"/>
                </a:lnTo>
                <a:lnTo>
                  <a:pt x="55067" y="16074"/>
                </a:lnTo>
                <a:lnTo>
                  <a:pt x="58496" y="16074"/>
                </a:lnTo>
                <a:lnTo>
                  <a:pt x="58496" y="4906"/>
                </a:lnTo>
                <a:lnTo>
                  <a:pt x="55067" y="4906"/>
                </a:lnTo>
                <a:lnTo>
                  <a:pt x="550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8"/>
          <p:cNvSpPr/>
          <p:nvPr/>
        </p:nvSpPr>
        <p:spPr>
          <a:xfrm>
            <a:off x="-200" y="2699869"/>
            <a:ext cx="9144000" cy="357436"/>
          </a:xfrm>
          <a:custGeom>
            <a:avLst/>
            <a:gdLst/>
            <a:ahLst/>
            <a:cxnLst/>
            <a:rect l="l" t="t" r="r" b="b"/>
            <a:pathLst>
              <a:path w="285750" h="11169" extrusionOk="0">
                <a:moveTo>
                  <a:pt x="0" y="0"/>
                </a:moveTo>
                <a:lnTo>
                  <a:pt x="0" y="11168"/>
                </a:lnTo>
                <a:lnTo>
                  <a:pt x="285750" y="11168"/>
                </a:lnTo>
                <a:lnTo>
                  <a:pt x="285750" y="0"/>
                </a:lnTo>
                <a:close/>
              </a:path>
            </a:pathLst>
          </a:custGeom>
          <a:solidFill>
            <a:srgbClr val="1B1464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8"/>
          <p:cNvSpPr txBox="1"/>
          <p:nvPr/>
        </p:nvSpPr>
        <p:spPr>
          <a:xfrm flipH="1">
            <a:off x="4399350" y="3518580"/>
            <a:ext cx="21123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4" name="Google Shape;754;p48"/>
          <p:cNvSpPr txBox="1"/>
          <p:nvPr/>
        </p:nvSpPr>
        <p:spPr>
          <a:xfrm flipH="1">
            <a:off x="4475542" y="3613728"/>
            <a:ext cx="2112300" cy="74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Winograd</a:t>
            </a:r>
            <a:r>
              <a:rPr lang="pt-BR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atuou como conselheiro do estudante de doutorado de Stanford, Larry Page</a:t>
            </a: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55" name="Google Shape;755;p48"/>
          <p:cNvSpPr txBox="1"/>
          <p:nvPr/>
        </p:nvSpPr>
        <p:spPr>
          <a:xfrm flipH="1">
            <a:off x="2601385" y="1678037"/>
            <a:ext cx="2167030" cy="58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DESIGN DE SOFWARE</a:t>
            </a:r>
            <a:endParaRPr sz="18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6" name="Google Shape;756;p48"/>
          <p:cNvSpPr txBox="1"/>
          <p:nvPr/>
        </p:nvSpPr>
        <p:spPr>
          <a:xfrm flipH="1">
            <a:off x="2635975" y="918525"/>
            <a:ext cx="2167030" cy="702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promover o ensino e a pesquisa em design de software. </a:t>
            </a: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57" name="Google Shape;757;p48"/>
          <p:cNvSpPr txBox="1"/>
          <p:nvPr/>
        </p:nvSpPr>
        <p:spPr>
          <a:xfrm flipH="1">
            <a:off x="875775" y="3509871"/>
            <a:ext cx="21123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8" name="Google Shape;758;p48"/>
          <p:cNvSpPr txBox="1"/>
          <p:nvPr/>
        </p:nvSpPr>
        <p:spPr>
          <a:xfrm flipH="1">
            <a:off x="873375" y="3518580"/>
            <a:ext cx="2114700" cy="939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Winograd</a:t>
            </a:r>
            <a:r>
              <a:rPr lang="pt-BR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foi membro fundador e presidente nacional do Computer </a:t>
            </a:r>
            <a:r>
              <a:rPr lang="pt-BR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Professionals</a:t>
            </a:r>
            <a:r>
              <a:rPr lang="pt-BR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for Social </a:t>
            </a:r>
            <a:r>
              <a:rPr lang="pt-BR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Responsibility</a:t>
            </a: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59" name="Google Shape;759;p48"/>
          <p:cNvSpPr txBox="1"/>
          <p:nvPr/>
        </p:nvSpPr>
        <p:spPr>
          <a:xfrm flipH="1">
            <a:off x="6204320" y="2070468"/>
            <a:ext cx="2112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60" name="Google Shape;760;p48"/>
          <p:cNvSpPr txBox="1"/>
          <p:nvPr/>
        </p:nvSpPr>
        <p:spPr>
          <a:xfrm flipH="1">
            <a:off x="6155921" y="1613954"/>
            <a:ext cx="21147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Winograd</a:t>
            </a:r>
            <a:r>
              <a:rPr lang="pt-BR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continuou a pesquisar computação colaborativa, incluindo usos de computação ubíqua em trabalho colaborativo.</a:t>
            </a: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61" name="Google Shape;761;p48"/>
          <p:cNvSpPr txBox="1">
            <a:spLocks noGrp="1"/>
          </p:cNvSpPr>
          <p:nvPr>
            <p:ph type="title"/>
          </p:nvPr>
        </p:nvSpPr>
        <p:spPr>
          <a:xfrm>
            <a:off x="1277800" y="206664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CARREIRA CIENTÍFICA</a:t>
            </a:r>
            <a:endParaRPr dirty="0"/>
          </a:p>
        </p:txBody>
      </p:sp>
      <p:sp>
        <p:nvSpPr>
          <p:cNvPr id="762" name="Google Shape;762;p48"/>
          <p:cNvSpPr txBox="1"/>
          <p:nvPr/>
        </p:nvSpPr>
        <p:spPr>
          <a:xfrm flipH="1">
            <a:off x="1150429" y="2667751"/>
            <a:ext cx="1560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1980</a:t>
            </a:r>
            <a:endParaRPr sz="16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63" name="Google Shape;763;p48"/>
          <p:cNvSpPr txBox="1"/>
          <p:nvPr/>
        </p:nvSpPr>
        <p:spPr>
          <a:xfrm flipH="1">
            <a:off x="2914942" y="2667751"/>
            <a:ext cx="1560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1991</a:t>
            </a:r>
            <a:endParaRPr sz="1600" b="1"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64" name="Google Shape;764;p48"/>
          <p:cNvSpPr txBox="1"/>
          <p:nvPr/>
        </p:nvSpPr>
        <p:spPr>
          <a:xfrm flipH="1">
            <a:off x="4676411" y="2667751"/>
            <a:ext cx="1560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1995</a:t>
            </a:r>
            <a:endParaRPr sz="16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65" name="Google Shape;765;p48"/>
          <p:cNvSpPr txBox="1"/>
          <p:nvPr/>
        </p:nvSpPr>
        <p:spPr>
          <a:xfrm flipH="1">
            <a:off x="6432971" y="2667751"/>
            <a:ext cx="1560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2011</a:t>
            </a:r>
            <a:endParaRPr sz="1600" b="1"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cxnSp>
        <p:nvCxnSpPr>
          <p:cNvPr id="766" name="Google Shape;766;p48"/>
          <p:cNvCxnSpPr/>
          <p:nvPr/>
        </p:nvCxnSpPr>
        <p:spPr>
          <a:xfrm>
            <a:off x="3684900" y="23257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7" name="Google Shape;767;p48"/>
          <p:cNvCxnSpPr/>
          <p:nvPr/>
        </p:nvCxnSpPr>
        <p:spPr>
          <a:xfrm>
            <a:off x="7215125" y="23257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8" name="Google Shape;768;p48"/>
          <p:cNvCxnSpPr/>
          <p:nvPr/>
        </p:nvCxnSpPr>
        <p:spPr>
          <a:xfrm rot="10800000">
            <a:off x="1930733" y="31999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9" name="Google Shape;769;p48"/>
          <p:cNvCxnSpPr/>
          <p:nvPr/>
        </p:nvCxnSpPr>
        <p:spPr>
          <a:xfrm rot="10800000">
            <a:off x="5456708" y="31999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PROJETOS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883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1492800" y="3002069"/>
            <a:ext cx="57843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dirty="0"/>
              <a:t>Um dos primeiros programas de computador de compreensão de linguagem natural </a:t>
            </a:r>
            <a:endParaRPr dirty="0"/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623400" y="1619369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SHRDLU</a:t>
            </a:r>
            <a:endParaRPr sz="7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521</Words>
  <Application>Microsoft Office PowerPoint</Application>
  <PresentationFormat>Apresentação na tela (16:9)</PresentationFormat>
  <Paragraphs>93</Paragraphs>
  <Slides>23</Slides>
  <Notes>23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Raleway SemiBold</vt:lpstr>
      <vt:lpstr>Arial</vt:lpstr>
      <vt:lpstr>Whitney</vt:lpstr>
      <vt:lpstr>Anaheim</vt:lpstr>
      <vt:lpstr>Nunito Light</vt:lpstr>
      <vt:lpstr>Overpass Mono</vt:lpstr>
      <vt:lpstr>Programming Lesson by Slidesgo</vt:lpstr>
      <vt:lpstr>TERRY WINOGRAD</vt:lpstr>
      <vt:lpstr>SUMÁRIO </vt:lpstr>
      <vt:lpstr>INTRODUÇÃO</vt:lpstr>
      <vt:lpstr>INTRODUÇÃO</vt:lpstr>
      <vt:lpstr>TERRY WINOGRAD</vt:lpstr>
      <vt:lpstr>—TERRY WINOGRAD   </vt:lpstr>
      <vt:lpstr>CARREIRA CIENTÍFICA</vt:lpstr>
      <vt:lpstr>PROJETOS</vt:lpstr>
      <vt:lpstr>SHRDLU</vt:lpstr>
      <vt:lpstr>O que é linguagem compreensão de linguagem natural?</vt:lpstr>
      <vt:lpstr>O que é SHRDLU?</vt:lpstr>
      <vt:lpstr>O que é SHRDLU?</vt:lpstr>
      <vt:lpstr>O que é SHRDLU?</vt:lpstr>
      <vt:lpstr>O que é SHRDLU?</vt:lpstr>
      <vt:lpstr>PUBLICAÇÕES</vt:lpstr>
      <vt:lpstr>P</vt:lpstr>
      <vt:lpstr>P</vt:lpstr>
      <vt:lpstr>P</vt:lpstr>
      <vt:lpstr>P</vt:lpstr>
      <vt:lpstr>CONCLUSÕES</vt:lpstr>
      <vt:lpstr>CONCLUSÕES FINAIS</vt:lpstr>
      <vt:lpstr>LINKS: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TERRY WINOGRAD</dc:title>
  <dc:creator>Rafael Damasceno</dc:creator>
  <cp:lastModifiedBy>Rafael Damasceno</cp:lastModifiedBy>
  <cp:revision>4</cp:revision>
  <dcterms:modified xsi:type="dcterms:W3CDTF">2022-04-11T16:47:15Z</dcterms:modified>
</cp:coreProperties>
</file>